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5715000" type="screen16x1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402" y="9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7FFD73-348E-4E57-9C96-D7F62A9C9B8E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39AB75-65B5-4D51-BA25-A2B6EA1D71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7136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9AB75-65B5-4D51-BA25-A2B6EA1D71F6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8600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82F0B-7A6D-46D3-B3CA-4FBAF381EF88}" type="datetimeFigureOut">
              <a:rPr lang="es-CL" smtClean="0"/>
              <a:pPr/>
              <a:t>26-03-2020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4442A-7CB9-4A82-B799-FE3245310925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82F0B-7A6D-46D3-B3CA-4FBAF381EF88}" type="datetimeFigureOut">
              <a:rPr lang="es-CL" smtClean="0"/>
              <a:pPr/>
              <a:t>26-03-2020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4442A-7CB9-4A82-B799-FE3245310925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71979"/>
            <a:ext cx="2057400" cy="365654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71979"/>
            <a:ext cx="6019800" cy="3656542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82F0B-7A6D-46D3-B3CA-4FBAF381EF88}" type="datetimeFigureOut">
              <a:rPr lang="es-CL" smtClean="0"/>
              <a:pPr/>
              <a:t>26-03-2020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4442A-7CB9-4A82-B799-FE3245310925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82F0B-7A6D-46D3-B3CA-4FBAF381EF88}" type="datetimeFigureOut">
              <a:rPr lang="es-CL" smtClean="0"/>
              <a:pPr/>
              <a:t>26-03-2020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4442A-7CB9-4A82-B799-FE3245310925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82F0B-7A6D-46D3-B3CA-4FBAF381EF88}" type="datetimeFigureOut">
              <a:rPr lang="es-CL" smtClean="0"/>
              <a:pPr/>
              <a:t>26-03-2020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4442A-7CB9-4A82-B799-FE3245310925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000125"/>
            <a:ext cx="4038600" cy="282839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000125"/>
            <a:ext cx="4038600" cy="282839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82F0B-7A6D-46D3-B3CA-4FBAF381EF88}" type="datetimeFigureOut">
              <a:rPr lang="es-CL" smtClean="0"/>
              <a:pPr/>
              <a:t>26-03-2020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4442A-7CB9-4A82-B799-FE3245310925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7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82F0B-7A6D-46D3-B3CA-4FBAF381EF88}" type="datetimeFigureOut">
              <a:rPr lang="es-CL" smtClean="0"/>
              <a:pPr/>
              <a:t>26-03-2020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4442A-7CB9-4A82-B799-FE3245310925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82F0B-7A6D-46D3-B3CA-4FBAF381EF88}" type="datetimeFigureOut">
              <a:rPr lang="es-CL" smtClean="0"/>
              <a:pPr/>
              <a:t>26-03-2020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4442A-7CB9-4A82-B799-FE3245310925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82F0B-7A6D-46D3-B3CA-4FBAF381EF88}" type="datetimeFigureOut">
              <a:rPr lang="es-CL" smtClean="0"/>
              <a:pPr/>
              <a:t>26-03-2020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4442A-7CB9-4A82-B799-FE3245310925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2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27543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2" y="1195918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82F0B-7A6D-46D3-B3CA-4FBAF381EF88}" type="datetimeFigureOut">
              <a:rPr lang="es-CL" smtClean="0"/>
              <a:pPr/>
              <a:t>26-03-2020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4442A-7CB9-4A82-B799-FE3245310925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82F0B-7A6D-46D3-B3CA-4FBAF381EF88}" type="datetimeFigureOut">
              <a:rPr lang="es-CL" smtClean="0"/>
              <a:pPr/>
              <a:t>26-03-2020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4442A-7CB9-4A82-B799-FE3245310925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82F0B-7A6D-46D3-B3CA-4FBAF381EF88}" type="datetimeFigureOut">
              <a:rPr lang="es-CL" smtClean="0"/>
              <a:pPr/>
              <a:t>26-03-2020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4442A-7CB9-4A82-B799-FE3245310925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4788024" y="1561356"/>
            <a:ext cx="387286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“LAS NECESIDADES Y DESEOS EN SOCIEDAD”</a:t>
            </a:r>
            <a:endParaRPr lang="es-CL" sz="4400" dirty="0">
              <a:latin typeface="Trebuchet MS" panose="020B060302020202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913284"/>
            <a:ext cx="4248472" cy="4176464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672" y="769268"/>
            <a:ext cx="5987008" cy="611365"/>
          </a:xfrm>
        </p:spPr>
        <p:txBody>
          <a:bodyPr>
            <a:normAutofit/>
          </a:bodyPr>
          <a:lstStyle/>
          <a:p>
            <a:r>
              <a:rPr lang="es-C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EJEMPLIFICANDO EL DESEO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07797" y="1450893"/>
            <a:ext cx="4680520" cy="3777754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es-CL" sz="2000" dirty="0">
              <a:latin typeface="Trebuchet MS" panose="020B0603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s-CL" sz="2000" dirty="0">
                <a:latin typeface="Trebuchet MS" panose="020B0603020202020204" pitchFamily="34" charset="0"/>
              </a:rPr>
              <a:t>Si bien lo que uno desea no es esencial para la vida, en muchos casos se trata de cosas que las personas consideran importantes.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CL" sz="2000" dirty="0">
                <a:latin typeface="Trebuchet MS" panose="020B0603020202020204" pitchFamily="34" charset="0"/>
              </a:rPr>
              <a:t>En algunos casos no es fácil categorizar lo que para una persona es un deseo o una necesidad, ya que esto puede variar dependiendo la vida que me tocó vivir o la educación de cada uno.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241884" y="3751319"/>
            <a:ext cx="4026685" cy="14773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CL" dirty="0">
                <a:solidFill>
                  <a:schemeClr val="bg1"/>
                </a:solidFill>
                <a:latin typeface="Trebuchet MS" panose="020B0603020202020204" pitchFamily="34" charset="0"/>
              </a:rPr>
              <a:t>Como ejemplo podemos decir que un auto puede ser un deseo para una persona y una necesidad para otra que no tienen ningún otro medio de transporte cercano y eficiente.</a:t>
            </a:r>
          </a:p>
        </p:txBody>
      </p:sp>
      <p:pic>
        <p:nvPicPr>
          <p:cNvPr id="5124" name="Picture 4" descr="Resultado de imagen para suzuki swif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59365"/>
            <a:ext cx="4017049" cy="229195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03745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69268"/>
            <a:ext cx="8229600" cy="952500"/>
          </a:xfrm>
        </p:spPr>
        <p:txBody>
          <a:bodyPr>
            <a:normAutofit/>
          </a:bodyPr>
          <a:lstStyle/>
          <a:p>
            <a:r>
              <a:rPr lang="es-C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EQUILIBRIO ENTRE DESEOS Y NECESIDADES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9512" y="1721768"/>
            <a:ext cx="4320480" cy="38000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L" sz="2000" dirty="0"/>
              <a:t>Para complementar las definiciones anteriores, es muy importante llegar a un equilibrio entre los deseos y las necesidades. Si bien las necesidades siempre van a tener prioridad dentro de la sociedad, esto no significa que los deseos no tengan importancia, al contrario, la satisfacción de algunos deseos pueden ayudar a algunas personas a ser más felices y a sentirse mejor en sus vida.</a:t>
            </a:r>
          </a:p>
        </p:txBody>
      </p:sp>
      <p:pic>
        <p:nvPicPr>
          <p:cNvPr id="7170" name="Picture 2" descr="Resultado de imagen para dese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849388"/>
            <a:ext cx="4336951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274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769268"/>
            <a:ext cx="8712968" cy="864096"/>
          </a:xfrm>
        </p:spPr>
        <p:txBody>
          <a:bodyPr>
            <a:noAutofit/>
          </a:bodyPr>
          <a:lstStyle/>
          <a:p>
            <a:r>
              <a:rPr lang="es-CL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Diferencias</a:t>
            </a:r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: </a:t>
            </a:r>
            <a:b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</a:br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“El deseo no es lo mismo que una necesidad”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921396"/>
            <a:ext cx="8229600" cy="3312368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s-CL" sz="2000" dirty="0">
                <a:latin typeface="Trebuchet MS" panose="020B0603020202020204" pitchFamily="34" charset="0"/>
              </a:rPr>
              <a:t>Los deseos no son completamente esenciales para el desarrollo de la vida, en cambio las necesidades sí.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CL" sz="2000" dirty="0">
                <a:latin typeface="Trebuchet MS" panose="020B0603020202020204" pitchFamily="34" charset="0"/>
              </a:rPr>
              <a:t>Las necesidades son elementos importantísimos para la supervivencia y la calidad de vida, mientras que los deseos apuntan a cosas que queremos tener o alcanzar para sentirnos mejor.</a:t>
            </a:r>
          </a:p>
          <a:p>
            <a:pPr marL="0" indent="0" algn="just">
              <a:buNone/>
            </a:pPr>
            <a:r>
              <a:rPr lang="es-CL" sz="2000" dirty="0">
                <a:latin typeface="Trebuchet MS" panose="020B0603020202020204" pitchFamily="34" charset="0"/>
              </a:rPr>
              <a:t>	</a:t>
            </a:r>
            <a:r>
              <a:rPr lang="es-CL" sz="2000" b="1" u="sng" dirty="0">
                <a:latin typeface="Trebuchet MS" panose="020B0603020202020204" pitchFamily="34" charset="0"/>
              </a:rPr>
              <a:t>EJEMPLOS</a:t>
            </a:r>
            <a:r>
              <a:rPr lang="es-CL" sz="2000" dirty="0">
                <a:latin typeface="Trebuchet MS" panose="020B0603020202020204" pitchFamily="34" charset="0"/>
              </a:rPr>
              <a:t>:</a:t>
            </a:r>
          </a:p>
          <a:p>
            <a:pPr marL="0" indent="0" algn="just">
              <a:buNone/>
            </a:pPr>
            <a:r>
              <a:rPr lang="es-CL" sz="2000" dirty="0">
                <a:latin typeface="Trebuchet MS" panose="020B0603020202020204" pitchFamily="34" charset="0"/>
              </a:rPr>
              <a:t>-</a:t>
            </a:r>
            <a:r>
              <a:rPr lang="es-CL" sz="2000" b="1" i="1" u="sng" dirty="0">
                <a:latin typeface="Trebuchet MS" panose="020B0603020202020204" pitchFamily="34" charset="0"/>
              </a:rPr>
              <a:t>Necesidades</a:t>
            </a:r>
            <a:r>
              <a:rPr lang="es-CL" sz="2000" dirty="0">
                <a:latin typeface="Trebuchet MS" panose="020B0603020202020204" pitchFamily="34" charset="0"/>
              </a:rPr>
              <a:t>: la comida, el agua, la vestimenta, etc. </a:t>
            </a:r>
          </a:p>
          <a:p>
            <a:pPr marL="0" indent="0" algn="just">
              <a:buNone/>
            </a:pPr>
            <a:r>
              <a:rPr lang="es-CL" sz="2000" dirty="0">
                <a:latin typeface="Trebuchet MS" panose="020B0603020202020204" pitchFamily="34" charset="0"/>
              </a:rPr>
              <a:t>-</a:t>
            </a:r>
            <a:r>
              <a:rPr lang="es-CL" sz="2000" b="1" i="1" u="sng" dirty="0">
                <a:latin typeface="Trebuchet MS" panose="020B0603020202020204" pitchFamily="34" charset="0"/>
              </a:rPr>
              <a:t>Deseos</a:t>
            </a:r>
            <a:r>
              <a:rPr lang="es-CL" sz="2000" dirty="0">
                <a:latin typeface="Trebuchet MS" panose="020B0603020202020204" pitchFamily="34" charset="0"/>
              </a:rPr>
              <a:t>: un </a:t>
            </a:r>
            <a:r>
              <a:rPr lang="es-CL" sz="2000" dirty="0" err="1">
                <a:latin typeface="Trebuchet MS" panose="020B0603020202020204" pitchFamily="34" charset="0"/>
              </a:rPr>
              <a:t>iphone</a:t>
            </a:r>
            <a:r>
              <a:rPr lang="es-CL" sz="2000" dirty="0">
                <a:latin typeface="Trebuchet MS" panose="020B0603020202020204" pitchFamily="34" charset="0"/>
              </a:rPr>
              <a:t>, ir a un restaurante, ir al cine, etc.</a:t>
            </a:r>
          </a:p>
        </p:txBody>
      </p:sp>
    </p:spTree>
    <p:extLst>
      <p:ext uri="{BB962C8B-B14F-4D97-AF65-F5344CB8AC3E}">
        <p14:creationId xmlns:p14="http://schemas.microsoft.com/office/powerpoint/2010/main" val="31963576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841276"/>
            <a:ext cx="8229600" cy="720080"/>
          </a:xfrm>
        </p:spPr>
        <p:txBody>
          <a:bodyPr>
            <a:noAutofit/>
          </a:bodyPr>
          <a:lstStyle/>
          <a:p>
            <a:r>
              <a:rPr lang="es-C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DIFERENCIA ENTRE NECESIDAD Y DESEO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777379"/>
            <a:ext cx="4546848" cy="3456385"/>
          </a:xfrm>
        </p:spPr>
        <p:txBody>
          <a:bodyPr>
            <a:normAutofit/>
          </a:bodyPr>
          <a:lstStyle/>
          <a:p>
            <a:pPr algn="just"/>
            <a:r>
              <a:rPr lang="es-CL" sz="2000" dirty="0"/>
              <a:t>Entre la necesidad y el deseo existe una gran diferencia que no siempre las personas en sociedad logran determinar, llevándolas incluso a confundir ambos conceptos.</a:t>
            </a:r>
          </a:p>
          <a:p>
            <a:pPr algn="just"/>
            <a:r>
              <a:rPr lang="es-CL" sz="2000" dirty="0"/>
              <a:t>Para conocer mejor cuál es la diferencia entre necesidad y deseo, a continuación se definirán estos conceptos con el fin de entender su raíz.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6400" y="1777379"/>
            <a:ext cx="3600400" cy="3456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75355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5776" y="492613"/>
            <a:ext cx="3528392" cy="700130"/>
          </a:xfrm>
        </p:spPr>
        <p:txBody>
          <a:bodyPr>
            <a:normAutofit/>
          </a:bodyPr>
          <a:lstStyle/>
          <a:p>
            <a:r>
              <a:rPr lang="es-C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“NECESIDADES”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84168" y="1490098"/>
            <a:ext cx="2962672" cy="1512168"/>
          </a:xfrm>
          <a:solidFill>
            <a:srgbClr val="FFC000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CL" sz="2000" dirty="0">
                <a:latin typeface="Trebuchet MS" panose="020B0603020202020204" pitchFamily="34" charset="0"/>
              </a:rPr>
              <a:t>Este concepto se refieren a las cosas que son esenciales para la supervivencia humana.</a:t>
            </a:r>
          </a:p>
        </p:txBody>
      </p:sp>
      <p:pic>
        <p:nvPicPr>
          <p:cNvPr id="1026" name="Picture 2" descr="Resultado de imagen para beber agua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10"/>
          <a:stretch/>
        </p:blipFill>
        <p:spPr bwMode="auto">
          <a:xfrm>
            <a:off x="590242" y="1129309"/>
            <a:ext cx="1749509" cy="1872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n para hoga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679" y="3361556"/>
            <a:ext cx="2315161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Resultado de imagen para frutas y verduras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52" r="6831"/>
          <a:stretch/>
        </p:blipFill>
        <p:spPr bwMode="auto">
          <a:xfrm>
            <a:off x="3780124" y="3391744"/>
            <a:ext cx="2664084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Resultado de imagen para personas abrigada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364604"/>
            <a:ext cx="3053709" cy="160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590243" y="3001516"/>
            <a:ext cx="1749508" cy="2160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Agua.</a:t>
            </a:r>
          </a:p>
        </p:txBody>
      </p:sp>
      <p:sp>
        <p:nvSpPr>
          <p:cNvPr id="7" name="Rectángulo 6"/>
          <p:cNvSpPr/>
          <p:nvPr/>
        </p:nvSpPr>
        <p:spPr>
          <a:xfrm>
            <a:off x="2915816" y="2968729"/>
            <a:ext cx="3053709" cy="2160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Ropa y abrigo.</a:t>
            </a:r>
          </a:p>
        </p:txBody>
      </p:sp>
      <p:sp>
        <p:nvSpPr>
          <p:cNvPr id="8" name="Rectángulo 7"/>
          <p:cNvSpPr/>
          <p:nvPr/>
        </p:nvSpPr>
        <p:spPr>
          <a:xfrm>
            <a:off x="3790538" y="5043258"/>
            <a:ext cx="2653670" cy="2160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Alimentos, frutas y verduras.</a:t>
            </a:r>
          </a:p>
        </p:txBody>
      </p:sp>
      <p:sp>
        <p:nvSpPr>
          <p:cNvPr id="9" name="Rectángulo 8"/>
          <p:cNvSpPr/>
          <p:nvPr/>
        </p:nvSpPr>
        <p:spPr>
          <a:xfrm>
            <a:off x="6731679" y="5038978"/>
            <a:ext cx="2315161" cy="2160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Habitación hogar.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107997" y="3361556"/>
            <a:ext cx="3528392" cy="1938992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just"/>
            <a:r>
              <a:rPr lang="es-CL" sz="2000" dirty="0">
                <a:latin typeface="Trebuchet MS" panose="020B0603020202020204" pitchFamily="34" charset="0"/>
              </a:rPr>
              <a:t>Las necesidades son elementos imprescindibles ya que sin ellos no podríamos vivir o simplemente tendríamos una pésima calidad de vida.</a:t>
            </a:r>
          </a:p>
        </p:txBody>
      </p:sp>
    </p:spTree>
    <p:extLst>
      <p:ext uri="{BB962C8B-B14F-4D97-AF65-F5344CB8AC3E}">
        <p14:creationId xmlns:p14="http://schemas.microsoft.com/office/powerpoint/2010/main" val="894047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 tmFilter="0,0; .5, 1; 1, 1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inta perforada 3"/>
          <p:cNvSpPr/>
          <p:nvPr/>
        </p:nvSpPr>
        <p:spPr>
          <a:xfrm>
            <a:off x="899592" y="1345332"/>
            <a:ext cx="7344816" cy="3528392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6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“Para cumplir nuestros deseos es esencial satisfacer nuestras necesidades básicas”.</a:t>
            </a:r>
          </a:p>
        </p:txBody>
      </p:sp>
    </p:spTree>
    <p:extLst>
      <p:ext uri="{BB962C8B-B14F-4D97-AF65-F5344CB8AC3E}">
        <p14:creationId xmlns:p14="http://schemas.microsoft.com/office/powerpoint/2010/main" val="13158832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ector 3"/>
          <p:cNvSpPr/>
          <p:nvPr/>
        </p:nvSpPr>
        <p:spPr>
          <a:xfrm>
            <a:off x="2915816" y="913284"/>
            <a:ext cx="3528392" cy="1440160"/>
          </a:xfrm>
          <a:prstGeom prst="flowChartConnector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“Necesidades básicas”</a:t>
            </a:r>
          </a:p>
        </p:txBody>
      </p:sp>
      <p:sp>
        <p:nvSpPr>
          <p:cNvPr id="5" name="Flecha abajo 4"/>
          <p:cNvSpPr/>
          <p:nvPr/>
        </p:nvSpPr>
        <p:spPr>
          <a:xfrm rot="2856490">
            <a:off x="2666811" y="2003631"/>
            <a:ext cx="484632" cy="63487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Flecha abajo 5"/>
          <p:cNvSpPr/>
          <p:nvPr/>
        </p:nvSpPr>
        <p:spPr>
          <a:xfrm rot="1009159">
            <a:off x="3827144" y="2444169"/>
            <a:ext cx="484632" cy="63733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Flecha abajo 6"/>
          <p:cNvSpPr/>
          <p:nvPr/>
        </p:nvSpPr>
        <p:spPr>
          <a:xfrm rot="20728172">
            <a:off x="5254530" y="2423482"/>
            <a:ext cx="484632" cy="67906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Flecha abajo 7"/>
          <p:cNvSpPr/>
          <p:nvPr/>
        </p:nvSpPr>
        <p:spPr>
          <a:xfrm rot="18583487">
            <a:off x="6393439" y="1918609"/>
            <a:ext cx="484632" cy="677101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Rectángulo 8"/>
          <p:cNvSpPr/>
          <p:nvPr/>
        </p:nvSpPr>
        <p:spPr>
          <a:xfrm rot="2268368">
            <a:off x="1694385" y="2620920"/>
            <a:ext cx="1200340" cy="479854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agua.</a:t>
            </a:r>
          </a:p>
        </p:txBody>
      </p:sp>
      <p:sp>
        <p:nvSpPr>
          <p:cNvPr id="10" name="Rectángulo 9"/>
          <p:cNvSpPr/>
          <p:nvPr/>
        </p:nvSpPr>
        <p:spPr>
          <a:xfrm rot="1124356">
            <a:off x="3151290" y="3271561"/>
            <a:ext cx="1356951" cy="497362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comida.</a:t>
            </a:r>
          </a:p>
        </p:txBody>
      </p:sp>
      <p:sp>
        <p:nvSpPr>
          <p:cNvPr id="11" name="Rectángulo 10"/>
          <p:cNvSpPr/>
          <p:nvPr/>
        </p:nvSpPr>
        <p:spPr>
          <a:xfrm rot="21217816">
            <a:off x="5012577" y="3271561"/>
            <a:ext cx="1392260" cy="497362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refugio.</a:t>
            </a:r>
          </a:p>
        </p:txBody>
      </p:sp>
      <p:sp>
        <p:nvSpPr>
          <p:cNvPr id="12" name="Rectángulo 11"/>
          <p:cNvSpPr/>
          <p:nvPr/>
        </p:nvSpPr>
        <p:spPr>
          <a:xfrm rot="19319085">
            <a:off x="6655778" y="2530677"/>
            <a:ext cx="1296144" cy="511514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abrigo.</a:t>
            </a:r>
          </a:p>
        </p:txBody>
      </p:sp>
      <p:sp>
        <p:nvSpPr>
          <p:cNvPr id="13" name="Elipse 12"/>
          <p:cNvSpPr/>
          <p:nvPr/>
        </p:nvSpPr>
        <p:spPr>
          <a:xfrm>
            <a:off x="179512" y="4137741"/>
            <a:ext cx="8856984" cy="1030115"/>
          </a:xfrm>
          <a:prstGeom prst="ellipse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“Con el fin de sobrevivir en este mundo, es muy importante contar como mínimo con estas necesidades básicas”.</a:t>
            </a:r>
          </a:p>
        </p:txBody>
      </p:sp>
    </p:spTree>
    <p:extLst>
      <p:ext uri="{BB962C8B-B14F-4D97-AF65-F5344CB8AC3E}">
        <p14:creationId xmlns:p14="http://schemas.microsoft.com/office/powerpoint/2010/main" val="19270929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913284"/>
            <a:ext cx="8229600" cy="952500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es-CL" sz="32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¡Compartamos algunos puntos de vista!</a:t>
            </a:r>
          </a:p>
        </p:txBody>
      </p:sp>
      <p:sp>
        <p:nvSpPr>
          <p:cNvPr id="4" name="Rectángulo redondeado 3"/>
          <p:cNvSpPr/>
          <p:nvPr/>
        </p:nvSpPr>
        <p:spPr>
          <a:xfrm rot="20716223">
            <a:off x="313563" y="2805745"/>
            <a:ext cx="4039881" cy="1010199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dirty="0">
                <a:latin typeface="Trebuchet MS" panose="020B0603020202020204" pitchFamily="34" charset="0"/>
              </a:rPr>
              <a:t>¿En nuestro país se solventan todas las necesidades básicas de la sociedad?</a:t>
            </a:r>
          </a:p>
        </p:txBody>
      </p:sp>
      <p:sp>
        <p:nvSpPr>
          <p:cNvPr id="5" name="Rectángulo redondeado 4"/>
          <p:cNvSpPr/>
          <p:nvPr/>
        </p:nvSpPr>
        <p:spPr>
          <a:xfrm rot="512157">
            <a:off x="4850879" y="2347978"/>
            <a:ext cx="3875644" cy="914400"/>
          </a:xfrm>
          <a:prstGeom prst="round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dirty="0">
                <a:solidFill>
                  <a:schemeClr val="tx1"/>
                </a:solidFill>
              </a:rPr>
              <a:t>¿Qué sector de nuestra sociedad tiene mayores necesidades?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2299043" y="4081636"/>
            <a:ext cx="4968552" cy="954996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dirty="0">
                <a:solidFill>
                  <a:schemeClr val="tx1"/>
                </a:solidFill>
              </a:rPr>
              <a:t>¿Qué soluciones propondrías para solventar las necesidades básicas en nuestro país?</a:t>
            </a:r>
          </a:p>
        </p:txBody>
      </p:sp>
    </p:spTree>
    <p:extLst>
      <p:ext uri="{BB962C8B-B14F-4D97-AF65-F5344CB8AC3E}">
        <p14:creationId xmlns:p14="http://schemas.microsoft.com/office/powerpoint/2010/main" val="35700698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769268"/>
            <a:ext cx="8640960" cy="1242103"/>
          </a:xfrm>
        </p:spPr>
        <p:txBody>
          <a:bodyPr>
            <a:normAutofit/>
          </a:bodyPr>
          <a:lstStyle/>
          <a:p>
            <a:r>
              <a:rPr lang="es-CL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¿Qué nos dice el psicólogo estadounidense Abraham Maslow sobre las necesidades?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 rot="714226">
            <a:off x="2370651" y="2780466"/>
            <a:ext cx="6408712" cy="166593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L" sz="2000" dirty="0">
                <a:latin typeface="Trebuchet MS" panose="020B0603020202020204" pitchFamily="34" charset="0"/>
              </a:rPr>
              <a:t>Abraham Maslow jerarquiza las necesidades ordenándolas de las siguiente manera: </a:t>
            </a:r>
            <a:r>
              <a:rPr lang="es-CL" sz="2000" b="1" i="1" dirty="0">
                <a:latin typeface="Trebuchet MS" panose="020B0603020202020204" pitchFamily="34" charset="0"/>
              </a:rPr>
              <a:t>fisiológicas</a:t>
            </a:r>
            <a:r>
              <a:rPr lang="es-CL" sz="2000" dirty="0">
                <a:latin typeface="Trebuchet MS" panose="020B0603020202020204" pitchFamily="34" charset="0"/>
              </a:rPr>
              <a:t>, </a:t>
            </a:r>
            <a:r>
              <a:rPr lang="es-CL" sz="2000" b="1" i="1" dirty="0">
                <a:latin typeface="Trebuchet MS" panose="020B0603020202020204" pitchFamily="34" charset="0"/>
              </a:rPr>
              <a:t>seguridad</a:t>
            </a:r>
            <a:r>
              <a:rPr lang="es-CL" sz="2000" dirty="0">
                <a:latin typeface="Trebuchet MS" panose="020B0603020202020204" pitchFamily="34" charset="0"/>
              </a:rPr>
              <a:t>, </a:t>
            </a:r>
            <a:r>
              <a:rPr lang="es-CL" sz="2000" b="1" i="1" dirty="0">
                <a:latin typeface="Trebuchet MS" panose="020B0603020202020204" pitchFamily="34" charset="0"/>
              </a:rPr>
              <a:t>pertenencia</a:t>
            </a:r>
            <a:r>
              <a:rPr lang="es-CL" sz="2000" dirty="0">
                <a:latin typeface="Trebuchet MS" panose="020B0603020202020204" pitchFamily="34" charset="0"/>
              </a:rPr>
              <a:t>, </a:t>
            </a:r>
            <a:r>
              <a:rPr lang="es-CL" sz="2000" b="1" i="1" dirty="0">
                <a:latin typeface="Trebuchet MS" panose="020B0603020202020204" pitchFamily="34" charset="0"/>
              </a:rPr>
              <a:t>estima</a:t>
            </a:r>
            <a:r>
              <a:rPr lang="es-CL" sz="2000" dirty="0">
                <a:latin typeface="Trebuchet MS" panose="020B0603020202020204" pitchFamily="34" charset="0"/>
              </a:rPr>
              <a:t> y </a:t>
            </a:r>
            <a:r>
              <a:rPr lang="es-CL" sz="2000" b="1" i="1" dirty="0">
                <a:latin typeface="Trebuchet MS" panose="020B0603020202020204" pitchFamily="34" charset="0"/>
              </a:rPr>
              <a:t>autorrealización</a:t>
            </a:r>
            <a:r>
              <a:rPr lang="es-CL" sz="2000" dirty="0">
                <a:latin typeface="Trebuchet MS" panose="020B0603020202020204" pitchFamily="34" charset="0"/>
              </a:rPr>
              <a:t>. Este es el orden “Maslow”, orden que contempla las 5 necesidades más importantes de los seres humanos.</a:t>
            </a:r>
          </a:p>
        </p:txBody>
      </p:sp>
      <p:pic>
        <p:nvPicPr>
          <p:cNvPr id="3074" name="Picture 2" descr="Resultado de imagen para Abraham Maslow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84" t="1918" r="6212" b="10764"/>
          <a:stretch/>
        </p:blipFill>
        <p:spPr bwMode="auto">
          <a:xfrm rot="20577727">
            <a:off x="398953" y="2689974"/>
            <a:ext cx="2016224" cy="244827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01727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esultado de imagen para piramide de cinco nive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45332"/>
            <a:ext cx="5715000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2555776" y="1561356"/>
            <a:ext cx="432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A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911214" y="2220411"/>
            <a:ext cx="16673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Necesidades </a:t>
            </a:r>
          </a:p>
          <a:p>
            <a:pPr algn="ctr"/>
            <a:r>
              <a:rPr lang="es-CL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de estima.</a:t>
            </a:r>
          </a:p>
        </p:txBody>
      </p:sp>
      <p:sp>
        <p:nvSpPr>
          <p:cNvPr id="7" name="Rectángulo 6"/>
          <p:cNvSpPr/>
          <p:nvPr/>
        </p:nvSpPr>
        <p:spPr>
          <a:xfrm>
            <a:off x="1497252" y="3104882"/>
            <a:ext cx="25490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L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Necesidades sociales.</a:t>
            </a:r>
          </a:p>
        </p:txBody>
      </p:sp>
      <p:sp>
        <p:nvSpPr>
          <p:cNvPr id="8" name="Rectángulo 7"/>
          <p:cNvSpPr/>
          <p:nvPr/>
        </p:nvSpPr>
        <p:spPr>
          <a:xfrm>
            <a:off x="1230351" y="3837246"/>
            <a:ext cx="30828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L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Necesidades de seguridad.</a:t>
            </a:r>
          </a:p>
        </p:txBody>
      </p:sp>
      <p:sp>
        <p:nvSpPr>
          <p:cNvPr id="9" name="Rectángulo 8"/>
          <p:cNvSpPr/>
          <p:nvPr/>
        </p:nvSpPr>
        <p:spPr>
          <a:xfrm>
            <a:off x="871277" y="4668422"/>
            <a:ext cx="38010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L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Necesidades fisiológicas básicas.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1727681" y="888717"/>
            <a:ext cx="2088232" cy="31621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Pirámide Maslow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3932752" y="1277697"/>
            <a:ext cx="5145314" cy="44807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1600" i="1" dirty="0">
                <a:solidFill>
                  <a:schemeClr val="tx1"/>
                </a:solidFill>
                <a:latin typeface="Trebuchet MS" panose="020B0603020202020204" pitchFamily="34" charset="0"/>
              </a:rPr>
              <a:t>Autorrealización: utilizar y explotar al máximo nuestras habilidades únicas.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4046348" y="1851056"/>
            <a:ext cx="5022895" cy="6046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1600" i="1" dirty="0">
                <a:solidFill>
                  <a:schemeClr val="tx1"/>
                </a:solidFill>
                <a:latin typeface="Trebuchet MS" panose="020B0603020202020204" pitchFamily="34" charset="0"/>
              </a:rPr>
              <a:t>Sentirnos valorados y respetados por lo que somos, además de lograr un cierto prestigio y estatus.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4672318" y="2552528"/>
            <a:ext cx="4405748" cy="7047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1700" i="1" dirty="0">
                <a:solidFill>
                  <a:schemeClr val="tx1"/>
                </a:solidFill>
                <a:latin typeface="Trebuchet MS" panose="020B0603020202020204" pitchFamily="34" charset="0"/>
              </a:rPr>
              <a:t>Amor, sentirnos queridos y apreciados. Afecto, amistad y pertenencia.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5436095" y="3361556"/>
            <a:ext cx="3633147" cy="61838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1700" i="1" dirty="0">
                <a:latin typeface="Trebuchet MS" panose="020B0603020202020204" pitchFamily="34" charset="0"/>
              </a:rPr>
              <a:t>Seguridad y estabilidad de empleo. Protección y orden social.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6012160" y="4284739"/>
            <a:ext cx="3065906" cy="9144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1600" i="1" dirty="0">
                <a:latin typeface="Trebuchet MS" panose="020B0603020202020204" pitchFamily="34" charset="0"/>
              </a:rPr>
              <a:t>Comida, bebida, descanso (dormir), refugio, aire fresco y temperatura apropiada.</a:t>
            </a:r>
          </a:p>
        </p:txBody>
      </p:sp>
      <p:pic>
        <p:nvPicPr>
          <p:cNvPr id="4098" name="Picture 2" descr="Resultado de imagen para abraham maslow caricatur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47" t="13440" r="28374" b="5921"/>
          <a:stretch/>
        </p:blipFill>
        <p:spPr bwMode="auto">
          <a:xfrm rot="19990245">
            <a:off x="410632" y="1186211"/>
            <a:ext cx="936105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53433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75856" y="553244"/>
            <a:ext cx="2509416" cy="720080"/>
          </a:xfrm>
        </p:spPr>
        <p:txBody>
          <a:bodyPr>
            <a:normAutofit/>
          </a:bodyPr>
          <a:lstStyle/>
          <a:p>
            <a:r>
              <a:rPr lang="es-C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“DESEOS”</a:t>
            </a:r>
          </a:p>
        </p:txBody>
      </p:sp>
      <p:pic>
        <p:nvPicPr>
          <p:cNvPr id="6146" name="Picture 2" descr="Resultado de imagen para dese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45332"/>
            <a:ext cx="8784976" cy="388843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Marcador de contenido 2"/>
          <p:cNvSpPr>
            <a:spLocks noGrp="1"/>
          </p:cNvSpPr>
          <p:nvPr>
            <p:ph idx="1"/>
          </p:nvPr>
        </p:nvSpPr>
        <p:spPr>
          <a:xfrm>
            <a:off x="228387" y="1921396"/>
            <a:ext cx="3682752" cy="3310921"/>
          </a:xfrm>
          <a:ln>
            <a:noFill/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L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Los deseos son cosas que a las personas de una sociedad les gustaría tener o experimentar, por lo tanto no son necesidades básicas, debido a que el no obtener ese deseo no implica que quién lo desea vaya a morir o reducir su calidad de vida.</a:t>
            </a:r>
          </a:p>
        </p:txBody>
      </p:sp>
    </p:spTree>
    <p:extLst>
      <p:ext uri="{BB962C8B-B14F-4D97-AF65-F5344CB8AC3E}">
        <p14:creationId xmlns:p14="http://schemas.microsoft.com/office/powerpoint/2010/main" val="16623920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676</Words>
  <Application>Microsoft Office PowerPoint</Application>
  <PresentationFormat>Presentación en pantalla (16:10)</PresentationFormat>
  <Paragraphs>52</Paragraphs>
  <Slides>12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Calibri</vt:lpstr>
      <vt:lpstr>Trebuchet MS</vt:lpstr>
      <vt:lpstr>Wingdings</vt:lpstr>
      <vt:lpstr>Tema de Office</vt:lpstr>
      <vt:lpstr>Presentación de PowerPoint</vt:lpstr>
      <vt:lpstr>DIFERENCIA ENTRE NECESIDAD Y DESEO</vt:lpstr>
      <vt:lpstr>“NECESIDADES”</vt:lpstr>
      <vt:lpstr>Presentación de PowerPoint</vt:lpstr>
      <vt:lpstr>Presentación de PowerPoint</vt:lpstr>
      <vt:lpstr>¡Compartamos algunos puntos de vista!</vt:lpstr>
      <vt:lpstr>¿Qué nos dice el psicólogo estadounidense Abraham Maslow sobre las necesidades? </vt:lpstr>
      <vt:lpstr>Presentación de PowerPoint</vt:lpstr>
      <vt:lpstr>“DESEOS”</vt:lpstr>
      <vt:lpstr>EJEMPLIFICANDO EL DESEO</vt:lpstr>
      <vt:lpstr>EQUILIBRIO ENTRE DESEOS Y NECESIDADES</vt:lpstr>
      <vt:lpstr>Diferencias:  “El deseo no es lo mismo que una necesidad”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 Aula</dc:creator>
  <cp:lastModifiedBy>Alejandro Godoy Arancibia</cp:lastModifiedBy>
  <cp:revision>48</cp:revision>
  <dcterms:created xsi:type="dcterms:W3CDTF">2017-05-22T18:00:54Z</dcterms:created>
  <dcterms:modified xsi:type="dcterms:W3CDTF">2020-03-27T02:40:47Z</dcterms:modified>
</cp:coreProperties>
</file>