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715000" type="screen16x1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02" y="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FFD73-348E-4E57-9C96-D7F62A9C9B8E}" type="datetimeFigureOut">
              <a:rPr lang="es-CL" smtClean="0"/>
              <a:t>26-03-2020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9AB75-65B5-4D51-BA25-A2B6EA1D71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713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9AB75-65B5-4D51-BA25-A2B6EA1D71F6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860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82F0B-7A6D-46D3-B3CA-4FBAF381EF88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4442A-7CB9-4A82-B799-FE324531092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788024" y="1561356"/>
            <a:ext cx="38728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“LAS NECESIDADES Y DESEOS EN SOCIEDAD”</a:t>
            </a:r>
            <a:endParaRPr lang="es-CL" sz="4400" dirty="0">
              <a:latin typeface="Trebuchet MS" panose="020B0603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13284"/>
            <a:ext cx="4248472" cy="417646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769268"/>
            <a:ext cx="5987008" cy="611365"/>
          </a:xfrm>
        </p:spPr>
        <p:txBody>
          <a:bodyPr>
            <a:normAutofit/>
          </a:bodyPr>
          <a:lstStyle/>
          <a:p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EJEMPLIFICANDO EL DESEO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07797" y="1450893"/>
            <a:ext cx="4680520" cy="377775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es-CL" sz="2000" dirty="0">
              <a:latin typeface="Trebuchet MS" panose="020B0603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L" sz="2000" dirty="0">
                <a:latin typeface="Trebuchet MS" panose="020B0603020202020204" pitchFamily="34" charset="0"/>
              </a:rPr>
              <a:t>Si bien lo que uno desea no es esencial para la vida, en muchos casos se trata de cosas que las personas consideran importantes.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L" sz="2000" dirty="0">
                <a:latin typeface="Trebuchet MS" panose="020B0603020202020204" pitchFamily="34" charset="0"/>
              </a:rPr>
              <a:t>En algunos casos no es fácil categorizar lo que para una persona es un deseo o una necesidad, ya que esto puede variar dependiendo la vida que me tocó vivir o la educación de cada uno.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41884" y="3751319"/>
            <a:ext cx="4026685" cy="14773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L" dirty="0">
                <a:solidFill>
                  <a:schemeClr val="bg1"/>
                </a:solidFill>
                <a:latin typeface="Trebuchet MS" panose="020B0603020202020204" pitchFamily="34" charset="0"/>
              </a:rPr>
              <a:t>Como ejemplo podemos decir que un auto puede ser un deseo para una persona y una necesidad para otra que no tienen ningún otro medio de transporte cercano y eficiente.</a:t>
            </a:r>
          </a:p>
        </p:txBody>
      </p:sp>
      <p:pic>
        <p:nvPicPr>
          <p:cNvPr id="5124" name="Picture 4" descr="Resultado de imagen para suzuki swi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59365"/>
            <a:ext cx="4017049" cy="229195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3745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9268"/>
            <a:ext cx="8229600" cy="952500"/>
          </a:xfrm>
        </p:spPr>
        <p:txBody>
          <a:bodyPr>
            <a:normAutofit/>
          </a:bodyPr>
          <a:lstStyle/>
          <a:p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EQUILIBRIO ENTRE DESEOS Y NECESIDADES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721768"/>
            <a:ext cx="4320480" cy="38000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000" dirty="0"/>
              <a:t>Para complementar las definiciones anteriores, es muy importante llegar a un equilibrio entre los deseos y las necesidades. Si bien las necesidades siempre van a tener prioridad dentro de la sociedad, esto no significa que los deseos no tengan importancia, al contrario, la satisfacción de algunos deseos pueden ayudar a algunas personas a ser más felices y a sentirse mejor en sus vida.</a:t>
            </a:r>
          </a:p>
        </p:txBody>
      </p:sp>
      <p:pic>
        <p:nvPicPr>
          <p:cNvPr id="7170" name="Picture 2" descr="Resultado de imagen para dese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9388"/>
            <a:ext cx="4336951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74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769268"/>
            <a:ext cx="8712968" cy="864096"/>
          </a:xfrm>
        </p:spPr>
        <p:txBody>
          <a:bodyPr>
            <a:noAutofit/>
          </a:bodyPr>
          <a:lstStyle/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Diferencias</a:t>
            </a:r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: </a:t>
            </a:r>
            <a:b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“El deseo no es lo mismo que una necesidad”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21396"/>
            <a:ext cx="8229600" cy="331236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CL" sz="2000" dirty="0">
                <a:latin typeface="Trebuchet MS" panose="020B0603020202020204" pitchFamily="34" charset="0"/>
              </a:rPr>
              <a:t>Los deseos no son completamente esenciales para el desarrollo de la vida, en cambio las necesidades sí.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L" sz="2000" dirty="0">
                <a:latin typeface="Trebuchet MS" panose="020B0603020202020204" pitchFamily="34" charset="0"/>
              </a:rPr>
              <a:t>Las necesidades son elementos importantísimos para la supervivencia y la calidad de vida, mientras que los deseos apuntan a cosas que queremos tener o alcanzar para sentirnos mejor.</a:t>
            </a:r>
          </a:p>
          <a:p>
            <a:pPr marL="0" indent="0" algn="just">
              <a:buNone/>
            </a:pPr>
            <a:r>
              <a:rPr lang="es-CL" sz="2000" dirty="0">
                <a:latin typeface="Trebuchet MS" panose="020B0603020202020204" pitchFamily="34" charset="0"/>
              </a:rPr>
              <a:t>	</a:t>
            </a:r>
            <a:r>
              <a:rPr lang="es-CL" sz="2000" b="1" u="sng" dirty="0">
                <a:latin typeface="Trebuchet MS" panose="020B0603020202020204" pitchFamily="34" charset="0"/>
              </a:rPr>
              <a:t>EJEMPLOS</a:t>
            </a:r>
            <a:r>
              <a:rPr lang="es-CL" sz="2000" dirty="0">
                <a:latin typeface="Trebuchet MS" panose="020B0603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CL" sz="2000" dirty="0">
                <a:latin typeface="Trebuchet MS" panose="020B0603020202020204" pitchFamily="34" charset="0"/>
              </a:rPr>
              <a:t>-</a:t>
            </a:r>
            <a:r>
              <a:rPr lang="es-CL" sz="2000" b="1" i="1" u="sng" dirty="0">
                <a:latin typeface="Trebuchet MS" panose="020B0603020202020204" pitchFamily="34" charset="0"/>
              </a:rPr>
              <a:t>Necesidades</a:t>
            </a:r>
            <a:r>
              <a:rPr lang="es-CL" sz="2000" dirty="0">
                <a:latin typeface="Trebuchet MS" panose="020B0603020202020204" pitchFamily="34" charset="0"/>
              </a:rPr>
              <a:t>: la comida, el agua, la vestimenta, etc. </a:t>
            </a:r>
          </a:p>
          <a:p>
            <a:pPr marL="0" indent="0" algn="just">
              <a:buNone/>
            </a:pPr>
            <a:r>
              <a:rPr lang="es-CL" sz="2000" dirty="0">
                <a:latin typeface="Trebuchet MS" panose="020B0603020202020204" pitchFamily="34" charset="0"/>
              </a:rPr>
              <a:t>-</a:t>
            </a:r>
            <a:r>
              <a:rPr lang="es-CL" sz="2000" b="1" i="1" u="sng" dirty="0">
                <a:latin typeface="Trebuchet MS" panose="020B0603020202020204" pitchFamily="34" charset="0"/>
              </a:rPr>
              <a:t>Deseos</a:t>
            </a:r>
            <a:r>
              <a:rPr lang="es-CL" sz="2000" dirty="0">
                <a:latin typeface="Trebuchet MS" panose="020B0603020202020204" pitchFamily="34" charset="0"/>
              </a:rPr>
              <a:t>: un </a:t>
            </a:r>
            <a:r>
              <a:rPr lang="es-CL" sz="2000" dirty="0" err="1">
                <a:latin typeface="Trebuchet MS" panose="020B0603020202020204" pitchFamily="34" charset="0"/>
              </a:rPr>
              <a:t>iphone</a:t>
            </a:r>
            <a:r>
              <a:rPr lang="es-CL" sz="2000" dirty="0">
                <a:latin typeface="Trebuchet MS" panose="020B0603020202020204" pitchFamily="34" charset="0"/>
              </a:rPr>
              <a:t>, ir a un restaurante, ir al cine, etc.</a:t>
            </a:r>
          </a:p>
        </p:txBody>
      </p:sp>
    </p:spTree>
    <p:extLst>
      <p:ext uri="{BB962C8B-B14F-4D97-AF65-F5344CB8AC3E}">
        <p14:creationId xmlns:p14="http://schemas.microsoft.com/office/powerpoint/2010/main" val="31963576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41276"/>
            <a:ext cx="8229600" cy="720080"/>
          </a:xfrm>
        </p:spPr>
        <p:txBody>
          <a:bodyPr>
            <a:noAutofit/>
          </a:bodyPr>
          <a:lstStyle/>
          <a:p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DIFERENCIA ENTRE NECESIDAD Y DESEO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77379"/>
            <a:ext cx="4546848" cy="3456385"/>
          </a:xfrm>
        </p:spPr>
        <p:txBody>
          <a:bodyPr>
            <a:normAutofit/>
          </a:bodyPr>
          <a:lstStyle/>
          <a:p>
            <a:pPr algn="just"/>
            <a:r>
              <a:rPr lang="es-CL" sz="2000" dirty="0"/>
              <a:t>Entre la necesidad y el deseo existe una gran diferencia que no siempre las personas en sociedad logran determinar, llevándolas incluso a confundir ambos conceptos.</a:t>
            </a:r>
          </a:p>
          <a:p>
            <a:pPr algn="just"/>
            <a:r>
              <a:rPr lang="es-CL" sz="2000" dirty="0"/>
              <a:t>Para conocer mejor cuál es la diferencia entre necesidad y deseo, a continuación se definirán estos conceptos con el fin de entender su raíz.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400" y="1777379"/>
            <a:ext cx="3600400" cy="345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535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5776" y="492613"/>
            <a:ext cx="3528392" cy="700130"/>
          </a:xfrm>
        </p:spPr>
        <p:txBody>
          <a:bodyPr>
            <a:normAutofit/>
          </a:bodyPr>
          <a:lstStyle/>
          <a:p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“NECESIDADES”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84168" y="1490098"/>
            <a:ext cx="2962672" cy="1512168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000" dirty="0">
                <a:latin typeface="Trebuchet MS" panose="020B0603020202020204" pitchFamily="34" charset="0"/>
              </a:rPr>
              <a:t>Este concepto se refieren a las cosas que son esenciales para la supervivencia humana.</a:t>
            </a:r>
          </a:p>
        </p:txBody>
      </p:sp>
      <p:pic>
        <p:nvPicPr>
          <p:cNvPr id="1026" name="Picture 2" descr="Resultado de imagen para beber agu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0"/>
          <a:stretch/>
        </p:blipFill>
        <p:spPr bwMode="auto">
          <a:xfrm>
            <a:off x="590242" y="1129309"/>
            <a:ext cx="1749509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hog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679" y="3361556"/>
            <a:ext cx="231516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sultado de imagen para frutas y verdura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2" r="6831"/>
          <a:stretch/>
        </p:blipFill>
        <p:spPr bwMode="auto">
          <a:xfrm>
            <a:off x="3780124" y="3391744"/>
            <a:ext cx="266408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sultado de imagen para personas abrigad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64604"/>
            <a:ext cx="3053709" cy="160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590243" y="3001516"/>
            <a:ext cx="17495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915816" y="2968729"/>
            <a:ext cx="3053709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Ropa y abrigo.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790538" y="5043258"/>
            <a:ext cx="2653670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Alimentos, frutas y verduras.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731679" y="5038978"/>
            <a:ext cx="2315161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Habitación hogar.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07997" y="3361556"/>
            <a:ext cx="3528392" cy="193899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es-CL" sz="2000" dirty="0">
                <a:latin typeface="Trebuchet MS" panose="020B0603020202020204" pitchFamily="34" charset="0"/>
              </a:rPr>
              <a:t>Las necesidades son elementos imprescindibles ya que sin ellos no podríamos vivir o simplemente tendríamos una pésima calidad de vida.</a:t>
            </a:r>
          </a:p>
        </p:txBody>
      </p:sp>
    </p:spTree>
    <p:extLst>
      <p:ext uri="{BB962C8B-B14F-4D97-AF65-F5344CB8AC3E}">
        <p14:creationId xmlns:p14="http://schemas.microsoft.com/office/powerpoint/2010/main" val="894047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inta perforada 3"/>
          <p:cNvSpPr/>
          <p:nvPr/>
        </p:nvSpPr>
        <p:spPr>
          <a:xfrm>
            <a:off x="899592" y="1345332"/>
            <a:ext cx="7344816" cy="3528392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“Para cumplir nuestros deseos es esencial satisfacer nuestras necesidades básicas”.</a:t>
            </a:r>
          </a:p>
        </p:txBody>
      </p:sp>
    </p:spTree>
    <p:extLst>
      <p:ext uri="{BB962C8B-B14F-4D97-AF65-F5344CB8AC3E}">
        <p14:creationId xmlns:p14="http://schemas.microsoft.com/office/powerpoint/2010/main" val="1315883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3"/>
          <p:cNvSpPr/>
          <p:nvPr/>
        </p:nvSpPr>
        <p:spPr>
          <a:xfrm>
            <a:off x="2915816" y="913284"/>
            <a:ext cx="3528392" cy="144016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“Necesidades básicas”</a:t>
            </a:r>
          </a:p>
        </p:txBody>
      </p:sp>
      <p:sp>
        <p:nvSpPr>
          <p:cNvPr id="5" name="Flecha abajo 4"/>
          <p:cNvSpPr/>
          <p:nvPr/>
        </p:nvSpPr>
        <p:spPr>
          <a:xfrm rot="2856490">
            <a:off x="2666811" y="2003631"/>
            <a:ext cx="484632" cy="63487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Flecha abajo 5"/>
          <p:cNvSpPr/>
          <p:nvPr/>
        </p:nvSpPr>
        <p:spPr>
          <a:xfrm rot="1009159">
            <a:off x="3827144" y="2444169"/>
            <a:ext cx="484632" cy="63733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 abajo 6"/>
          <p:cNvSpPr/>
          <p:nvPr/>
        </p:nvSpPr>
        <p:spPr>
          <a:xfrm rot="20728172">
            <a:off x="5254530" y="2423482"/>
            <a:ext cx="484632" cy="67906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Flecha abajo 7"/>
          <p:cNvSpPr/>
          <p:nvPr/>
        </p:nvSpPr>
        <p:spPr>
          <a:xfrm rot="18583487">
            <a:off x="6393439" y="1918609"/>
            <a:ext cx="484632" cy="6771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/>
          <p:cNvSpPr/>
          <p:nvPr/>
        </p:nvSpPr>
        <p:spPr>
          <a:xfrm rot="2268368">
            <a:off x="1694385" y="2620920"/>
            <a:ext cx="1200340" cy="47985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agua.</a:t>
            </a:r>
          </a:p>
        </p:txBody>
      </p:sp>
      <p:sp>
        <p:nvSpPr>
          <p:cNvPr id="10" name="Rectángulo 9"/>
          <p:cNvSpPr/>
          <p:nvPr/>
        </p:nvSpPr>
        <p:spPr>
          <a:xfrm rot="1124356">
            <a:off x="3151290" y="3271561"/>
            <a:ext cx="1356951" cy="49736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comida.</a:t>
            </a:r>
          </a:p>
        </p:txBody>
      </p:sp>
      <p:sp>
        <p:nvSpPr>
          <p:cNvPr id="11" name="Rectángulo 10"/>
          <p:cNvSpPr/>
          <p:nvPr/>
        </p:nvSpPr>
        <p:spPr>
          <a:xfrm rot="21217816">
            <a:off x="5012577" y="3271561"/>
            <a:ext cx="1392260" cy="49736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refugio.</a:t>
            </a:r>
          </a:p>
        </p:txBody>
      </p:sp>
      <p:sp>
        <p:nvSpPr>
          <p:cNvPr id="12" name="Rectángulo 11"/>
          <p:cNvSpPr/>
          <p:nvPr/>
        </p:nvSpPr>
        <p:spPr>
          <a:xfrm rot="19319085">
            <a:off x="6655778" y="2530677"/>
            <a:ext cx="1296144" cy="51151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abrigo.</a:t>
            </a:r>
          </a:p>
        </p:txBody>
      </p:sp>
      <p:sp>
        <p:nvSpPr>
          <p:cNvPr id="13" name="Elipse 12"/>
          <p:cNvSpPr/>
          <p:nvPr/>
        </p:nvSpPr>
        <p:spPr>
          <a:xfrm>
            <a:off x="179512" y="4137741"/>
            <a:ext cx="8856984" cy="1030115"/>
          </a:xfrm>
          <a:prstGeom prst="ellipse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“Con el fin de sobrevivir en este mundo, es muy importante contar como mínimo con estas necesidades básicas”.</a:t>
            </a:r>
          </a:p>
        </p:txBody>
      </p:sp>
    </p:spTree>
    <p:extLst>
      <p:ext uri="{BB962C8B-B14F-4D97-AF65-F5344CB8AC3E}">
        <p14:creationId xmlns:p14="http://schemas.microsoft.com/office/powerpoint/2010/main" val="19270929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13284"/>
            <a:ext cx="8229600" cy="9525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es-CL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¡Compartamos algunos puntos de vista!</a:t>
            </a:r>
          </a:p>
        </p:txBody>
      </p:sp>
      <p:sp>
        <p:nvSpPr>
          <p:cNvPr id="4" name="Rectángulo redondeado 3"/>
          <p:cNvSpPr/>
          <p:nvPr/>
        </p:nvSpPr>
        <p:spPr>
          <a:xfrm rot="20716223">
            <a:off x="313563" y="2805745"/>
            <a:ext cx="4039881" cy="101019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>
                <a:latin typeface="Trebuchet MS" panose="020B0603020202020204" pitchFamily="34" charset="0"/>
              </a:rPr>
              <a:t>¿En nuestro país se solventan todas las necesidades básicas de la sociedad?</a:t>
            </a:r>
          </a:p>
        </p:txBody>
      </p:sp>
      <p:sp>
        <p:nvSpPr>
          <p:cNvPr id="5" name="Rectángulo redondeado 4"/>
          <p:cNvSpPr/>
          <p:nvPr/>
        </p:nvSpPr>
        <p:spPr>
          <a:xfrm rot="512157">
            <a:off x="4850879" y="2347978"/>
            <a:ext cx="3875644" cy="9144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>
                <a:solidFill>
                  <a:schemeClr val="tx1"/>
                </a:solidFill>
              </a:rPr>
              <a:t>¿Qué sector de nuestra sociedad tiene mayores necesidades?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2299043" y="4081636"/>
            <a:ext cx="4968552" cy="95499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>
                <a:solidFill>
                  <a:schemeClr val="tx1"/>
                </a:solidFill>
              </a:rPr>
              <a:t>¿Qué soluciones propondrías para solventar las necesidades básicas en nuestro país?</a:t>
            </a:r>
          </a:p>
        </p:txBody>
      </p:sp>
    </p:spTree>
    <p:extLst>
      <p:ext uri="{BB962C8B-B14F-4D97-AF65-F5344CB8AC3E}">
        <p14:creationId xmlns:p14="http://schemas.microsoft.com/office/powerpoint/2010/main" val="35700698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769268"/>
            <a:ext cx="8640960" cy="1242103"/>
          </a:xfrm>
        </p:spPr>
        <p:txBody>
          <a:bodyPr>
            <a:normAutofit/>
          </a:bodyPr>
          <a:lstStyle/>
          <a:p>
            <a:r>
              <a:rPr lang="es-C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¿Qué nos dice el psicólogo estadounidense Abraham Maslow sobre las necesidades?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 rot="714226">
            <a:off x="2370651" y="2780466"/>
            <a:ext cx="6408712" cy="1665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000" dirty="0">
                <a:latin typeface="Trebuchet MS" panose="020B0603020202020204" pitchFamily="34" charset="0"/>
              </a:rPr>
              <a:t>Abraham Maslow jerarquiza las necesidades ordenándolas de las siguiente manera: </a:t>
            </a:r>
            <a:r>
              <a:rPr lang="es-CL" sz="2000" b="1" i="1" dirty="0">
                <a:latin typeface="Trebuchet MS" panose="020B0603020202020204" pitchFamily="34" charset="0"/>
              </a:rPr>
              <a:t>fisiológicas</a:t>
            </a:r>
            <a:r>
              <a:rPr lang="es-CL" sz="2000" dirty="0">
                <a:latin typeface="Trebuchet MS" panose="020B0603020202020204" pitchFamily="34" charset="0"/>
              </a:rPr>
              <a:t>, </a:t>
            </a:r>
            <a:r>
              <a:rPr lang="es-CL" sz="2000" b="1" i="1" dirty="0">
                <a:latin typeface="Trebuchet MS" panose="020B0603020202020204" pitchFamily="34" charset="0"/>
              </a:rPr>
              <a:t>seguridad</a:t>
            </a:r>
            <a:r>
              <a:rPr lang="es-CL" sz="2000" dirty="0">
                <a:latin typeface="Trebuchet MS" panose="020B0603020202020204" pitchFamily="34" charset="0"/>
              </a:rPr>
              <a:t>, </a:t>
            </a:r>
            <a:r>
              <a:rPr lang="es-CL" sz="2000" b="1" i="1" dirty="0">
                <a:latin typeface="Trebuchet MS" panose="020B0603020202020204" pitchFamily="34" charset="0"/>
              </a:rPr>
              <a:t>pertenencia</a:t>
            </a:r>
            <a:r>
              <a:rPr lang="es-CL" sz="2000" dirty="0">
                <a:latin typeface="Trebuchet MS" panose="020B0603020202020204" pitchFamily="34" charset="0"/>
              </a:rPr>
              <a:t>, </a:t>
            </a:r>
            <a:r>
              <a:rPr lang="es-CL" sz="2000" b="1" i="1" dirty="0">
                <a:latin typeface="Trebuchet MS" panose="020B0603020202020204" pitchFamily="34" charset="0"/>
              </a:rPr>
              <a:t>estima</a:t>
            </a:r>
            <a:r>
              <a:rPr lang="es-CL" sz="2000" dirty="0">
                <a:latin typeface="Trebuchet MS" panose="020B0603020202020204" pitchFamily="34" charset="0"/>
              </a:rPr>
              <a:t> y </a:t>
            </a:r>
            <a:r>
              <a:rPr lang="es-CL" sz="2000" b="1" i="1" dirty="0">
                <a:latin typeface="Trebuchet MS" panose="020B0603020202020204" pitchFamily="34" charset="0"/>
              </a:rPr>
              <a:t>autorrealización</a:t>
            </a:r>
            <a:r>
              <a:rPr lang="es-CL" sz="2000" dirty="0">
                <a:latin typeface="Trebuchet MS" panose="020B0603020202020204" pitchFamily="34" charset="0"/>
              </a:rPr>
              <a:t>. Este es el orden “Maslow”, orden que contempla las 5 necesidades más importantes de los seres humanos.</a:t>
            </a:r>
          </a:p>
        </p:txBody>
      </p:sp>
      <p:pic>
        <p:nvPicPr>
          <p:cNvPr id="3074" name="Picture 2" descr="Resultado de imagen para Abraham Maslo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t="1918" r="6212" b="10764"/>
          <a:stretch/>
        </p:blipFill>
        <p:spPr bwMode="auto">
          <a:xfrm rot="20577727">
            <a:off x="398953" y="2689974"/>
            <a:ext cx="2016224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172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ultado de imagen para piramide de cinco nive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5332"/>
            <a:ext cx="571500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555776" y="1561356"/>
            <a:ext cx="432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911214" y="2220411"/>
            <a:ext cx="1667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Necesidades </a:t>
            </a:r>
          </a:p>
          <a:p>
            <a:pPr algn="ctr"/>
            <a:r>
              <a:rPr lang="es-C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de estima.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497252" y="3104882"/>
            <a:ext cx="2549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Necesidades sociales.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230351" y="3837246"/>
            <a:ext cx="3082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Necesidades de seguridad.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71277" y="4668422"/>
            <a:ext cx="380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Necesidades fisiológicas básicas.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727681" y="888717"/>
            <a:ext cx="2088232" cy="3162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Pirámide Maslow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932752" y="1277697"/>
            <a:ext cx="5145314" cy="4480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Autorrealización: utilizar y explotar al máximo nuestras habilidades únicas.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046348" y="1851056"/>
            <a:ext cx="5022895" cy="604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Sentirnos valorados y respetados por lo que somos, además de lograr un cierto prestigio y estatus.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4672318" y="2552528"/>
            <a:ext cx="4405748" cy="7047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sz="1700" i="1" dirty="0">
                <a:solidFill>
                  <a:schemeClr val="tx1"/>
                </a:solidFill>
                <a:latin typeface="Trebuchet MS" panose="020B0603020202020204" pitchFamily="34" charset="0"/>
              </a:rPr>
              <a:t>Amor, sentirnos queridos y apreciados. Afecto, amistad y pertenencia.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5436095" y="3361556"/>
            <a:ext cx="3633147" cy="6183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sz="1700" i="1" dirty="0">
                <a:latin typeface="Trebuchet MS" panose="020B0603020202020204" pitchFamily="34" charset="0"/>
              </a:rPr>
              <a:t>Seguridad y estabilidad de empleo. Protección y orden social.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6012160" y="4284739"/>
            <a:ext cx="3065906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sz="1600" i="1" dirty="0">
                <a:latin typeface="Trebuchet MS" panose="020B0603020202020204" pitchFamily="34" charset="0"/>
              </a:rPr>
              <a:t>Comida, bebida, descanso (dormir), refugio, aire fresco y temperatura apropiada.</a:t>
            </a:r>
          </a:p>
        </p:txBody>
      </p:sp>
      <p:pic>
        <p:nvPicPr>
          <p:cNvPr id="4098" name="Picture 2" descr="Resultado de imagen para abraham maslow caricatur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7" t="13440" r="28374" b="5921"/>
          <a:stretch/>
        </p:blipFill>
        <p:spPr bwMode="auto">
          <a:xfrm rot="19990245">
            <a:off x="410632" y="1186211"/>
            <a:ext cx="93610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343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856" y="553244"/>
            <a:ext cx="2509416" cy="720080"/>
          </a:xfrm>
        </p:spPr>
        <p:txBody>
          <a:bodyPr>
            <a:normAutofit/>
          </a:bodyPr>
          <a:lstStyle/>
          <a:p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“DESEOS”</a:t>
            </a:r>
          </a:p>
        </p:txBody>
      </p:sp>
      <p:pic>
        <p:nvPicPr>
          <p:cNvPr id="6146" name="Picture 2" descr="Resultado de imagen para dese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5332"/>
            <a:ext cx="8784976" cy="38884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228387" y="1921396"/>
            <a:ext cx="3682752" cy="3310921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Los deseos son cosas que a las personas de una sociedad les gustaría tener o experimentar, por lo tanto no son necesidades básicas, debido a que el no obtener ese deseo no implica que quién lo desea vaya a morir o reducir su calidad de vida.</a:t>
            </a:r>
          </a:p>
        </p:txBody>
      </p:sp>
    </p:spTree>
    <p:extLst>
      <p:ext uri="{BB962C8B-B14F-4D97-AF65-F5344CB8AC3E}">
        <p14:creationId xmlns:p14="http://schemas.microsoft.com/office/powerpoint/2010/main" val="1662392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676</Words>
  <Application>Microsoft Office PowerPoint</Application>
  <PresentationFormat>Presentación en pantalla (16:10)</PresentationFormat>
  <Paragraphs>52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Tema de Office</vt:lpstr>
      <vt:lpstr>Presentación de PowerPoint</vt:lpstr>
      <vt:lpstr>DIFERENCIA ENTRE NECESIDAD Y DESEO</vt:lpstr>
      <vt:lpstr>“NECESIDADES”</vt:lpstr>
      <vt:lpstr>Presentación de PowerPoint</vt:lpstr>
      <vt:lpstr>Presentación de PowerPoint</vt:lpstr>
      <vt:lpstr>¡Compartamos algunos puntos de vista!</vt:lpstr>
      <vt:lpstr>¿Qué nos dice el psicólogo estadounidense Abraham Maslow sobre las necesidades? </vt:lpstr>
      <vt:lpstr>Presentación de PowerPoint</vt:lpstr>
      <vt:lpstr>“DESEOS”</vt:lpstr>
      <vt:lpstr>EJEMPLIFICANDO EL DESEO</vt:lpstr>
      <vt:lpstr>EQUILIBRIO ENTRE DESEOS Y NECESIDADES</vt:lpstr>
      <vt:lpstr>Diferencias:  “El deseo no es lo mismo que una necesidad”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 Aula</dc:creator>
  <cp:lastModifiedBy>Alejandro Godoy Arancibia</cp:lastModifiedBy>
  <cp:revision>48</cp:revision>
  <dcterms:created xsi:type="dcterms:W3CDTF">2017-05-22T18:00:54Z</dcterms:created>
  <dcterms:modified xsi:type="dcterms:W3CDTF">2020-03-27T02:40:47Z</dcterms:modified>
</cp:coreProperties>
</file>