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3" r:id="rId11"/>
    <p:sldId id="274" r:id="rId12"/>
    <p:sldId id="275" r:id="rId13"/>
    <p:sldId id="266" r:id="rId14"/>
    <p:sldId id="267" r:id="rId15"/>
    <p:sldId id="268" r:id="rId16"/>
    <p:sldId id="269" r:id="rId17"/>
    <p:sldId id="270" r:id="rId18"/>
    <p:sldId id="271" r:id="rId19"/>
    <p:sldId id="272" r:id="rId20"/>
    <p:sldId id="276" r:id="rId21"/>
    <p:sldId id="278" r:id="rId22"/>
    <p:sldId id="277" r:id="rId23"/>
    <p:sldId id="279" r:id="rId24"/>
  </p:sldIdLst>
  <p:sldSz cx="10160000" cy="5715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6" y="90"/>
      </p:cViewPr>
      <p:guideLst>
        <p:guide orient="horz" pos="1800"/>
        <p:guide pos="320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1775356"/>
            <a:ext cx="8636000" cy="1225021"/>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171979"/>
            <a:ext cx="2286000" cy="3656542"/>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508000" y="171979"/>
            <a:ext cx="6688667" cy="365654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2570" y="3672418"/>
            <a:ext cx="8636000" cy="1135062"/>
          </a:xfrm>
        </p:spPr>
        <p:txBody>
          <a:bodyPr anchor="t"/>
          <a:lstStyle>
            <a:lvl1pPr algn="l">
              <a:defRPr sz="4444"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802570" y="2422261"/>
            <a:ext cx="8636000" cy="1250156"/>
          </a:xfrm>
        </p:spPr>
        <p:txBody>
          <a:bodyPr anchor="b"/>
          <a:lstStyle>
            <a:lvl1pPr marL="0" indent="0">
              <a:buNone/>
              <a:defRPr sz="2222">
                <a:solidFill>
                  <a:schemeClr val="tx1">
                    <a:tint val="7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508000" y="1000125"/>
            <a:ext cx="4487333" cy="2828396"/>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5164667" y="1000125"/>
            <a:ext cx="4487333" cy="2828396"/>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228866"/>
            <a:ext cx="9144000" cy="952500"/>
          </a:xfr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508000" y="1279261"/>
            <a:ext cx="4489098" cy="533136"/>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s-ES"/>
              <a:t>Haga clic para modificar el estilo de texto del patrón</a:t>
            </a:r>
          </a:p>
        </p:txBody>
      </p:sp>
      <p:sp>
        <p:nvSpPr>
          <p:cNvPr id="4" name="3 Marcador de contenido"/>
          <p:cNvSpPr>
            <a:spLocks noGrp="1"/>
          </p:cNvSpPr>
          <p:nvPr>
            <p:ph sz="half" idx="2"/>
          </p:nvPr>
        </p:nvSpPr>
        <p:spPr>
          <a:xfrm>
            <a:off x="508000" y="1812396"/>
            <a:ext cx="4489098"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5161142" y="1279261"/>
            <a:ext cx="4490861" cy="533136"/>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s-ES"/>
              <a:t>Haga clic para modificar el estilo de texto del patrón</a:t>
            </a:r>
          </a:p>
        </p:txBody>
      </p:sp>
      <p:sp>
        <p:nvSpPr>
          <p:cNvPr id="6" name="5 Marcador de contenido"/>
          <p:cNvSpPr>
            <a:spLocks noGrp="1"/>
          </p:cNvSpPr>
          <p:nvPr>
            <p:ph sz="quarter" idx="4"/>
          </p:nvPr>
        </p:nvSpPr>
        <p:spPr>
          <a:xfrm>
            <a:off x="5161142" y="1812396"/>
            <a:ext cx="4490861"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3" y="227541"/>
            <a:ext cx="3342570" cy="968376"/>
          </a:xfrm>
        </p:spPr>
        <p:txBody>
          <a:bodyPr anchor="b"/>
          <a:lstStyle>
            <a:lvl1pPr algn="l">
              <a:defRPr sz="2222" b="1"/>
            </a:lvl1pPr>
          </a:lstStyle>
          <a:p>
            <a:r>
              <a:rPr lang="es-ES"/>
              <a:t>Haga clic para modificar el estilo de título del patrón</a:t>
            </a:r>
            <a:endParaRPr lang="es-CL"/>
          </a:p>
        </p:txBody>
      </p:sp>
      <p:sp>
        <p:nvSpPr>
          <p:cNvPr id="3" name="2 Marcador de contenido"/>
          <p:cNvSpPr>
            <a:spLocks noGrp="1"/>
          </p:cNvSpPr>
          <p:nvPr>
            <p:ph idx="1"/>
          </p:nvPr>
        </p:nvSpPr>
        <p:spPr>
          <a:xfrm>
            <a:off x="3972278" y="227543"/>
            <a:ext cx="5679722" cy="4877594"/>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508003" y="1195919"/>
            <a:ext cx="3342570" cy="3909219"/>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1431" y="4000500"/>
            <a:ext cx="6096000" cy="472282"/>
          </a:xfrm>
        </p:spPr>
        <p:txBody>
          <a:bodyPr anchor="b"/>
          <a:lstStyle>
            <a:lvl1pPr algn="l">
              <a:defRPr sz="2222"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991431" y="510646"/>
            <a:ext cx="6096000" cy="3429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es-CL"/>
          </a:p>
        </p:txBody>
      </p:sp>
      <p:sp>
        <p:nvSpPr>
          <p:cNvPr id="4" name="3 Marcador de texto"/>
          <p:cNvSpPr>
            <a:spLocks noGrp="1"/>
          </p:cNvSpPr>
          <p:nvPr>
            <p:ph type="body" sz="half" idx="2"/>
          </p:nvPr>
        </p:nvSpPr>
        <p:spPr>
          <a:xfrm>
            <a:off x="1991431" y="4472783"/>
            <a:ext cx="6096000" cy="670719"/>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6C82F0B-7A6D-46D3-B3CA-4FBAF381EF88}" type="datetimeFigureOut">
              <a:rPr lang="es-CL" smtClean="0"/>
              <a:pPr/>
              <a:t>26-03-2020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DCF4442A-7CB9-4A82-B799-FE3245310925}" type="slidenum">
              <a:rPr lang="es-CL" smtClean="0"/>
              <a:pPr/>
              <a:t>‹Nº›</a:t>
            </a:fld>
            <a:endParaRPr lang="es-CL"/>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08000" y="228866"/>
            <a:ext cx="9144000" cy="9525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508000" y="1333501"/>
            <a:ext cx="9144000" cy="377163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508000" y="5296960"/>
            <a:ext cx="2370667" cy="304271"/>
          </a:xfrm>
          <a:prstGeom prst="rect">
            <a:avLst/>
          </a:prstGeom>
        </p:spPr>
        <p:txBody>
          <a:bodyPr vert="horz" lIns="91440" tIns="45720" rIns="91440" bIns="45720" rtlCol="0" anchor="ctr"/>
          <a:lstStyle>
            <a:lvl1pPr algn="l">
              <a:defRPr sz="1333">
                <a:solidFill>
                  <a:schemeClr val="tx1">
                    <a:tint val="75000"/>
                  </a:schemeClr>
                </a:solidFill>
              </a:defRPr>
            </a:lvl1pPr>
          </a:lstStyle>
          <a:p>
            <a:fld id="{26C82F0B-7A6D-46D3-B3CA-4FBAF381EF88}" type="datetimeFigureOut">
              <a:rPr lang="es-CL" smtClean="0"/>
              <a:pPr/>
              <a:t>26-03-2020</a:t>
            </a:fld>
            <a:endParaRPr lang="es-CL"/>
          </a:p>
        </p:txBody>
      </p:sp>
      <p:sp>
        <p:nvSpPr>
          <p:cNvPr id="5" name="4 Marcador de pie de página"/>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333">
                <a:solidFill>
                  <a:schemeClr val="tx1">
                    <a:tint val="75000"/>
                  </a:schemeClr>
                </a:solidFill>
              </a:defRPr>
            </a:lvl1pPr>
          </a:lstStyle>
          <a:p>
            <a:fld id="{DCF4442A-7CB9-4A82-B799-FE3245310925}"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1015990" rtl="0" eaLnBrk="1" latinLnBrk="0" hangingPunct="1">
        <a:spcBef>
          <a:spcPct val="0"/>
        </a:spcBef>
        <a:buNone/>
        <a:defRPr sz="4889" kern="1200">
          <a:solidFill>
            <a:schemeClr val="tx1"/>
          </a:solidFill>
          <a:latin typeface="+mj-lt"/>
          <a:ea typeface="+mj-ea"/>
          <a:cs typeface="+mj-cs"/>
        </a:defRPr>
      </a:lvl1pPr>
    </p:titleStyle>
    <p:bodyStyle>
      <a:lvl1pPr marL="380996" indent="-380996" algn="l" defTabSz="1015990" rtl="0" eaLnBrk="1" latinLnBrk="0" hangingPunct="1">
        <a:spcBef>
          <a:spcPct val="20000"/>
        </a:spcBef>
        <a:buFont typeface="Arial"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9pPr>
    </p:bodyStyle>
    <p:otherStyle>
      <a:defPPr>
        <a:defRPr lang="es-CL"/>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0" y="697260"/>
            <a:ext cx="10160000" cy="967098"/>
          </a:xfrm>
        </p:spPr>
        <p:txBody>
          <a:bodyPr>
            <a:normAutofit/>
          </a:bodyPr>
          <a:lstStyle/>
          <a:p>
            <a:r>
              <a:rPr lang="es-CL" sz="5400" b="1" i="1" dirty="0">
                <a:effectLst>
                  <a:outerShdw blurRad="38100" dist="38100" dir="2700000" algn="tl">
                    <a:srgbClr val="000000">
                      <a:alpha val="43137"/>
                    </a:srgbClr>
                  </a:outerShdw>
                </a:effectLst>
                <a:latin typeface="Trebuchet MS" panose="020B0603020202020204" pitchFamily="34" charset="0"/>
              </a:rPr>
              <a:t>¡Economía, mercado y más!</a:t>
            </a:r>
          </a:p>
        </p:txBody>
      </p:sp>
      <p:sp>
        <p:nvSpPr>
          <p:cNvPr id="5" name="Subtítulo 4"/>
          <p:cNvSpPr>
            <a:spLocks noGrp="1"/>
          </p:cNvSpPr>
          <p:nvPr>
            <p:ph type="subTitle" idx="1"/>
          </p:nvPr>
        </p:nvSpPr>
        <p:spPr>
          <a:xfrm>
            <a:off x="1935004" y="5017740"/>
            <a:ext cx="6289991" cy="360040"/>
          </a:xfrm>
        </p:spPr>
        <p:txBody>
          <a:bodyPr>
            <a:noAutofit/>
          </a:bodyPr>
          <a:lstStyle/>
          <a:p>
            <a:r>
              <a:rPr lang="es-CL" sz="2400" b="1" dirty="0">
                <a:solidFill>
                  <a:schemeClr val="tx1"/>
                </a:solidFill>
                <a:latin typeface="Trebuchet MS" panose="020B0603020202020204" pitchFamily="34" charset="0"/>
              </a:rPr>
              <a:t>“Una mirada a la economía nacional”</a:t>
            </a:r>
          </a:p>
        </p:txBody>
      </p:sp>
      <p:pic>
        <p:nvPicPr>
          <p:cNvPr id="1032" name="Picture 8" descr="Resultado de imagen para ferias lib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624" y="1664358"/>
            <a:ext cx="6768752"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98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488" y="769268"/>
            <a:ext cx="9144000" cy="484106"/>
          </a:xfrm>
        </p:spPr>
        <p:txBody>
          <a:bodyPr>
            <a:noAutofit/>
          </a:bodyPr>
          <a:lstStyle/>
          <a:p>
            <a:r>
              <a:rPr lang="es-CL" sz="2800" b="1" dirty="0">
                <a:effectLst>
                  <a:outerShdw blurRad="38100" dist="38100" dir="2700000" algn="tl">
                    <a:srgbClr val="000000">
                      <a:alpha val="43137"/>
                    </a:srgbClr>
                  </a:outerShdw>
                </a:effectLst>
                <a:latin typeface="Trebuchet MS" panose="020B0603020202020204" pitchFamily="34" charset="0"/>
              </a:rPr>
              <a:t>EL MERCADO Y SUS PARTICIPANTES EN LA OFERTA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33401142"/>
              </p:ext>
            </p:extLst>
          </p:nvPr>
        </p:nvGraphicFramePr>
        <p:xfrm>
          <a:off x="508000" y="1333500"/>
          <a:ext cx="9144000" cy="365760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pPr algn="ctr"/>
                      <a:r>
                        <a:rPr lang="es-CL" sz="2400" kern="1200" dirty="0">
                          <a:solidFill>
                            <a:schemeClr val="tx1"/>
                          </a:solidFill>
                          <a:effectLst>
                            <a:outerShdw blurRad="38100" dist="38100" dir="2700000" algn="tl">
                              <a:srgbClr val="000000">
                                <a:alpha val="43137"/>
                              </a:srgbClr>
                            </a:outerShdw>
                          </a:effectLst>
                          <a:latin typeface="Trebuchet MS" panose="020B0603020202020204" pitchFamily="34" charset="0"/>
                        </a:rPr>
                        <a:t>Competencia perfecta</a:t>
                      </a:r>
                      <a:endParaRPr lang="es-CL" sz="2400" dirty="0">
                        <a:solidFill>
                          <a:schemeClr val="tx1"/>
                        </a:solidFill>
                        <a:effectLst>
                          <a:outerShdw blurRad="38100" dist="38100" dir="2700000" algn="tl">
                            <a:srgbClr val="000000">
                              <a:alpha val="43137"/>
                            </a:srgbClr>
                          </a:outerShdw>
                        </a:effectLst>
                        <a:latin typeface="Trebuchet MS" panose="020B0603020202020204" pitchFamily="34" charset="0"/>
                      </a:endParaRPr>
                    </a:p>
                  </a:txBody>
                  <a:tcPr/>
                </a:tc>
                <a:tc>
                  <a:txBody>
                    <a:bodyPr/>
                    <a:lstStyle/>
                    <a:p>
                      <a:pPr algn="ctr"/>
                      <a:r>
                        <a:rPr lang="es-CL" sz="2400" kern="1200" dirty="0">
                          <a:solidFill>
                            <a:schemeClr val="tx1"/>
                          </a:solidFill>
                          <a:effectLst>
                            <a:outerShdw blurRad="38100" dist="38100" dir="2700000" algn="tl">
                              <a:srgbClr val="000000">
                                <a:alpha val="43137"/>
                              </a:srgbClr>
                            </a:outerShdw>
                          </a:effectLst>
                          <a:latin typeface="Trebuchet MS" panose="020B0603020202020204" pitchFamily="34" charset="0"/>
                        </a:rPr>
                        <a:t>Oligopolios</a:t>
                      </a:r>
                      <a:endParaRPr lang="es-CL" sz="2400" dirty="0">
                        <a:solidFill>
                          <a:schemeClr val="tx1"/>
                        </a:solidFill>
                        <a:effectLst>
                          <a:outerShdw blurRad="38100" dist="38100" dir="2700000" algn="tl">
                            <a:srgbClr val="000000">
                              <a:alpha val="43137"/>
                            </a:srgbClr>
                          </a:outerShdw>
                        </a:effectLst>
                        <a:latin typeface="Trebuchet MS" panose="020B0603020202020204" pitchFamily="34" charset="0"/>
                      </a:endParaRPr>
                    </a:p>
                  </a:txBody>
                  <a:tcPr/>
                </a:tc>
                <a:tc>
                  <a:txBody>
                    <a:bodyPr/>
                    <a:lstStyle/>
                    <a:p>
                      <a:pPr algn="ctr"/>
                      <a:r>
                        <a:rPr lang="es-CL" sz="2400" kern="1200" dirty="0">
                          <a:solidFill>
                            <a:schemeClr val="tx1"/>
                          </a:solidFill>
                          <a:effectLst>
                            <a:outerShdw blurRad="38100" dist="38100" dir="2700000" algn="tl">
                              <a:srgbClr val="000000">
                                <a:alpha val="43137"/>
                              </a:srgbClr>
                            </a:outerShdw>
                          </a:effectLst>
                          <a:latin typeface="Trebuchet MS" panose="020B0603020202020204" pitchFamily="34" charset="0"/>
                        </a:rPr>
                        <a:t>Monopolios</a:t>
                      </a:r>
                      <a:endParaRPr lang="es-CL" sz="2400" dirty="0">
                        <a:solidFill>
                          <a:schemeClr val="tx1"/>
                        </a:solidFill>
                        <a:effectLst>
                          <a:outerShdw blurRad="38100" dist="38100" dir="2700000" algn="tl">
                            <a:srgbClr val="000000">
                              <a:alpha val="43137"/>
                            </a:srgbClr>
                          </a:outerShdw>
                        </a:effectLst>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p>
                      <a:pPr algn="just"/>
                      <a:r>
                        <a:rPr lang="es-CL" sz="2000" kern="1200" dirty="0">
                          <a:effectLst/>
                          <a:latin typeface="Century" panose="02040604050505020304" pitchFamily="18" charset="0"/>
                        </a:rPr>
                        <a:t>Hay muchos vendedores y muchos compradores, por lo tanto ninguno puede influir en el funcionamiento</a:t>
                      </a:r>
                      <a:r>
                        <a:rPr lang="es-CL" sz="2000" kern="1200" baseline="0" dirty="0">
                          <a:effectLst/>
                          <a:latin typeface="Century" panose="02040604050505020304" pitchFamily="18" charset="0"/>
                        </a:rPr>
                        <a:t> (</a:t>
                      </a:r>
                      <a:r>
                        <a:rPr lang="es-CL" sz="2000" b="1" i="1" kern="1200" dirty="0">
                          <a:effectLst/>
                          <a:latin typeface="Century" panose="02040604050505020304" pitchFamily="18" charset="0"/>
                        </a:rPr>
                        <a:t>especialmente en los precios</a:t>
                      </a:r>
                      <a:r>
                        <a:rPr lang="es-CL" sz="2000" kern="1200" dirty="0">
                          <a:effectLst/>
                          <a:latin typeface="Century" panose="02040604050505020304" pitchFamily="18" charset="0"/>
                        </a:rPr>
                        <a:t>) del mercado.</a:t>
                      </a:r>
                      <a:endParaRPr lang="es-CL" sz="2000" dirty="0">
                        <a:latin typeface="Century" panose="02040604050505020304" pitchFamily="18" charset="0"/>
                      </a:endParaRPr>
                    </a:p>
                  </a:txBody>
                  <a:tcPr/>
                </a:tc>
                <a:tc>
                  <a:txBody>
                    <a:bodyPr/>
                    <a:lstStyle/>
                    <a:p>
                      <a:pPr algn="just"/>
                      <a:r>
                        <a:rPr lang="es-CL" sz="2000" kern="1200" dirty="0">
                          <a:effectLst/>
                          <a:latin typeface="Century" panose="02040604050505020304" pitchFamily="18" charset="0"/>
                        </a:rPr>
                        <a:t>Hay pocos ofertantes para un determinado producto o servicio y por lo tanto se ponen de acuerdo en fijar precios y condiciones de venta. De esta manera se elimina la competencia entre ellos.</a:t>
                      </a:r>
                      <a:endParaRPr lang="es-CL" sz="2000" dirty="0">
                        <a:latin typeface="Century" panose="02040604050505020304" pitchFamily="18" charset="0"/>
                      </a:endParaRPr>
                    </a:p>
                  </a:txBody>
                  <a:tcPr/>
                </a:tc>
                <a:tc>
                  <a:txBody>
                    <a:bodyPr/>
                    <a:lstStyle/>
                    <a:p>
                      <a:pPr algn="just"/>
                      <a:r>
                        <a:rPr lang="es-CL" sz="2000" kern="1200" dirty="0">
                          <a:effectLst/>
                          <a:latin typeface="Century" panose="02040604050505020304" pitchFamily="18" charset="0"/>
                        </a:rPr>
                        <a:t>Un solo ofertante de un producto o servicio muy demandado, por lo tanto puede fijar el precio y las condiciones que</a:t>
                      </a:r>
                      <a:r>
                        <a:rPr lang="es-CL" sz="2000" kern="1200" baseline="0" dirty="0">
                          <a:effectLst/>
                          <a:latin typeface="Century" panose="02040604050505020304" pitchFamily="18" charset="0"/>
                        </a:rPr>
                        <a:t> más lo benefician.</a:t>
                      </a:r>
                      <a:endParaRPr lang="es-CL" sz="2000" dirty="0">
                        <a:latin typeface="Century" panose="020406040505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4304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6589" y="741481"/>
            <a:ext cx="9144000" cy="628122"/>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EL MERCADO Y EL CONTROL</a:t>
            </a:r>
          </a:p>
        </p:txBody>
      </p:sp>
      <p:sp>
        <p:nvSpPr>
          <p:cNvPr id="4" name="Rectángulo 3"/>
          <p:cNvSpPr/>
          <p:nvPr/>
        </p:nvSpPr>
        <p:spPr>
          <a:xfrm>
            <a:off x="831527" y="1965132"/>
            <a:ext cx="2428870" cy="369332"/>
          </a:xfrm>
          <a:prstGeom prst="rect">
            <a:avLst/>
          </a:prstGeom>
          <a:ln>
            <a:solidFill>
              <a:srgbClr val="C00000"/>
            </a:solidFill>
          </a:ln>
        </p:spPr>
        <p:txBody>
          <a:bodyPr wrap="none">
            <a:spAutoFit/>
          </a:bodyPr>
          <a:lstStyle/>
          <a:p>
            <a:r>
              <a:rPr lang="es-CL" b="1" dirty="0">
                <a:solidFill>
                  <a:srgbClr val="333333"/>
                </a:solidFill>
                <a:latin typeface="Helvetica Neue"/>
              </a:rPr>
              <a:t>Mercados regulados</a:t>
            </a:r>
            <a:endParaRPr lang="es-CL" dirty="0"/>
          </a:p>
        </p:txBody>
      </p:sp>
      <p:sp>
        <p:nvSpPr>
          <p:cNvPr id="5" name="Rectángulo 4"/>
          <p:cNvSpPr/>
          <p:nvPr/>
        </p:nvSpPr>
        <p:spPr>
          <a:xfrm>
            <a:off x="632755" y="4153644"/>
            <a:ext cx="2826415" cy="369332"/>
          </a:xfrm>
          <a:prstGeom prst="rect">
            <a:avLst/>
          </a:prstGeom>
          <a:ln>
            <a:solidFill>
              <a:srgbClr val="C00000"/>
            </a:solidFill>
          </a:ln>
        </p:spPr>
        <p:txBody>
          <a:bodyPr wrap="none">
            <a:spAutoFit/>
          </a:bodyPr>
          <a:lstStyle/>
          <a:p>
            <a:r>
              <a:rPr lang="es-CL" b="1" dirty="0">
                <a:solidFill>
                  <a:srgbClr val="333333"/>
                </a:solidFill>
                <a:latin typeface="Helvetica Neue"/>
              </a:rPr>
              <a:t>Mercados desregulados</a:t>
            </a:r>
            <a:endParaRPr lang="es-CL" dirty="0"/>
          </a:p>
        </p:txBody>
      </p:sp>
      <p:cxnSp>
        <p:nvCxnSpPr>
          <p:cNvPr id="7" name="Conector recto de flecha 6"/>
          <p:cNvCxnSpPr/>
          <p:nvPr/>
        </p:nvCxnSpPr>
        <p:spPr>
          <a:xfrm>
            <a:off x="3351808" y="2149798"/>
            <a:ext cx="2304256" cy="1936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3488655" y="4153644"/>
            <a:ext cx="2167409" cy="1846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5715034" y="2020303"/>
            <a:ext cx="4112130" cy="646331"/>
          </a:xfrm>
          <a:prstGeom prst="rect">
            <a:avLst/>
          </a:prstGeom>
          <a:solidFill>
            <a:srgbClr val="C00000"/>
          </a:solidFill>
          <a:ln>
            <a:solidFill>
              <a:srgbClr val="C00000"/>
            </a:solidFill>
          </a:ln>
        </p:spPr>
        <p:txBody>
          <a:bodyPr wrap="square">
            <a:spAutoFit/>
          </a:bodyPr>
          <a:lstStyle/>
          <a:p>
            <a:pPr algn="ctr"/>
            <a:r>
              <a:rPr lang="es-CL" b="1" dirty="0">
                <a:solidFill>
                  <a:schemeClr val="bg1"/>
                </a:solidFill>
                <a:latin typeface="Trebuchet MS" panose="020B0603020202020204" pitchFamily="34" charset="0"/>
              </a:rPr>
              <a:t>El Estado ejerce controles sobre los precios y las condiciones de venta.</a:t>
            </a:r>
          </a:p>
        </p:txBody>
      </p:sp>
      <p:sp>
        <p:nvSpPr>
          <p:cNvPr id="13" name="Rectángulo 12"/>
          <p:cNvSpPr/>
          <p:nvPr/>
        </p:nvSpPr>
        <p:spPr>
          <a:xfrm>
            <a:off x="5715034" y="3505572"/>
            <a:ext cx="4112130" cy="1200329"/>
          </a:xfrm>
          <a:prstGeom prst="rect">
            <a:avLst/>
          </a:prstGeom>
          <a:solidFill>
            <a:srgbClr val="C00000"/>
          </a:solidFill>
          <a:ln>
            <a:solidFill>
              <a:srgbClr val="C00000"/>
            </a:solidFill>
          </a:ln>
        </p:spPr>
        <p:txBody>
          <a:bodyPr wrap="square">
            <a:spAutoFit/>
          </a:bodyPr>
          <a:lstStyle/>
          <a:p>
            <a:pPr algn="ctr"/>
            <a:r>
              <a:rPr lang="es-CL" b="1" dirty="0">
                <a:solidFill>
                  <a:schemeClr val="bg1"/>
                </a:solidFill>
                <a:latin typeface="Trebuchet MS" panose="020B0603020202020204" pitchFamily="34" charset="0"/>
              </a:rPr>
              <a:t>El Estado no ejerce controles, por lo tanto, es el mercado quien fija los precios en base a la oferta y la demanda.</a:t>
            </a:r>
          </a:p>
        </p:txBody>
      </p:sp>
    </p:spTree>
    <p:extLst>
      <p:ext uri="{BB962C8B-B14F-4D97-AF65-F5344CB8AC3E}">
        <p14:creationId xmlns:p14="http://schemas.microsoft.com/office/powerpoint/2010/main" val="2695799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488" y="913284"/>
            <a:ext cx="9144000" cy="628122"/>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TRANSACCIONES DE BIENES O SERVICIOS</a:t>
            </a:r>
          </a:p>
        </p:txBody>
      </p:sp>
      <p:cxnSp>
        <p:nvCxnSpPr>
          <p:cNvPr id="5" name="Conector recto de flecha 4"/>
          <p:cNvCxnSpPr/>
          <p:nvPr/>
        </p:nvCxnSpPr>
        <p:spPr>
          <a:xfrm flipH="1">
            <a:off x="2847752" y="1633364"/>
            <a:ext cx="864096" cy="15121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6448152" y="1541406"/>
            <a:ext cx="900100" cy="16041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Elipse 7"/>
          <p:cNvSpPr/>
          <p:nvPr/>
        </p:nvSpPr>
        <p:spPr>
          <a:xfrm>
            <a:off x="759520" y="3289548"/>
            <a:ext cx="3960440" cy="1872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rPr>
              <a:t>El mercado de bienes se refiere a la compra y venta de productos y mercancías.</a:t>
            </a:r>
            <a:endParaRPr lang="es-CL" dirty="0">
              <a:solidFill>
                <a:schemeClr val="tx1"/>
              </a:solidFill>
            </a:endParaRPr>
          </a:p>
        </p:txBody>
      </p:sp>
      <p:sp>
        <p:nvSpPr>
          <p:cNvPr id="9" name="Elipse 8"/>
          <p:cNvSpPr/>
          <p:nvPr/>
        </p:nvSpPr>
        <p:spPr>
          <a:xfrm>
            <a:off x="5368032" y="3289548"/>
            <a:ext cx="3960440" cy="1872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rPr>
              <a:t>El mercado de servicios hace referencia a una contratación.</a:t>
            </a:r>
            <a:endParaRPr lang="es-CL" dirty="0">
              <a:solidFill>
                <a:schemeClr val="tx1"/>
              </a:solidFill>
            </a:endParaRPr>
          </a:p>
        </p:txBody>
      </p:sp>
    </p:spTree>
    <p:extLst>
      <p:ext uri="{BB962C8B-B14F-4D97-AF65-F5344CB8AC3E}">
        <p14:creationId xmlns:p14="http://schemas.microsoft.com/office/powerpoint/2010/main" val="535967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625252"/>
            <a:ext cx="9144000" cy="556114"/>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LA OFERTA</a:t>
            </a:r>
          </a:p>
        </p:txBody>
      </p:sp>
      <p:sp>
        <p:nvSpPr>
          <p:cNvPr id="3" name="Marcador de contenido 2"/>
          <p:cNvSpPr>
            <a:spLocks noGrp="1"/>
          </p:cNvSpPr>
          <p:nvPr>
            <p:ph idx="1"/>
          </p:nvPr>
        </p:nvSpPr>
        <p:spPr>
          <a:xfrm>
            <a:off x="287915" y="1829284"/>
            <a:ext cx="6067481" cy="1107327"/>
          </a:xfrm>
          <a:solidFill>
            <a:schemeClr val="tx1"/>
          </a:solidFill>
          <a:ln>
            <a:solidFill>
              <a:schemeClr val="tx1"/>
            </a:solidFill>
          </a:ln>
        </p:spPr>
        <p:txBody>
          <a:bodyPr>
            <a:normAutofit/>
          </a:bodyPr>
          <a:lstStyle/>
          <a:p>
            <a:pPr marL="0" indent="0" algn="just">
              <a:buNone/>
            </a:pPr>
            <a:r>
              <a:rPr lang="es-CL" sz="2000" dirty="0">
                <a:solidFill>
                  <a:schemeClr val="bg1"/>
                </a:solidFill>
                <a:latin typeface="Trebuchet MS" panose="020B0603020202020204" pitchFamily="34" charset="0"/>
              </a:rPr>
              <a:t>“Oferta” es la cantidad de productos o servicios ofrecidos en el mercado. En la oferta, ante un aumento del precio, aumenta la cantidad ofrecida.</a:t>
            </a:r>
          </a:p>
        </p:txBody>
      </p:sp>
      <p:cxnSp>
        <p:nvCxnSpPr>
          <p:cNvPr id="5" name="Conector recto de flecha 4"/>
          <p:cNvCxnSpPr/>
          <p:nvPr/>
        </p:nvCxnSpPr>
        <p:spPr>
          <a:xfrm flipV="1">
            <a:off x="4935984" y="3721596"/>
            <a:ext cx="1728191" cy="21602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175" y="1633364"/>
            <a:ext cx="3103507" cy="3024336"/>
          </a:xfrm>
          <a:prstGeom prst="rect">
            <a:avLst/>
          </a:prstGeom>
          <a:ln>
            <a:solidFill>
              <a:schemeClr val="tx1"/>
            </a:solidFill>
          </a:ln>
        </p:spPr>
      </p:pic>
      <p:sp>
        <p:nvSpPr>
          <p:cNvPr id="10" name="CuadroTexto 9"/>
          <p:cNvSpPr txBox="1"/>
          <p:nvPr/>
        </p:nvSpPr>
        <p:spPr>
          <a:xfrm>
            <a:off x="7458771" y="4352194"/>
            <a:ext cx="2193229"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Cantidad Ofrecida</a:t>
            </a:r>
          </a:p>
        </p:txBody>
      </p:sp>
      <p:sp>
        <p:nvSpPr>
          <p:cNvPr id="11" name="CuadroTexto 10"/>
          <p:cNvSpPr txBox="1"/>
          <p:nvPr/>
        </p:nvSpPr>
        <p:spPr>
          <a:xfrm>
            <a:off x="7562372" y="1658227"/>
            <a:ext cx="1944763"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Curva de Oferta</a:t>
            </a:r>
          </a:p>
        </p:txBody>
      </p:sp>
      <p:sp>
        <p:nvSpPr>
          <p:cNvPr id="12" name="CuadroTexto 11"/>
          <p:cNvSpPr txBox="1"/>
          <p:nvPr/>
        </p:nvSpPr>
        <p:spPr>
          <a:xfrm rot="16200000">
            <a:off x="6325573" y="1842893"/>
            <a:ext cx="869149" cy="369332"/>
          </a:xfrm>
          <a:prstGeom prst="rect">
            <a:avLst/>
          </a:prstGeom>
          <a:noFill/>
          <a:ln>
            <a:noFill/>
          </a:ln>
        </p:spPr>
        <p:txBody>
          <a:bodyPr wrap="none" rtlCol="0">
            <a:spAutoFit/>
          </a:bodyPr>
          <a:lstStyle/>
          <a:p>
            <a:r>
              <a:rPr lang="es-CL" b="1" i="1" dirty="0">
                <a:solidFill>
                  <a:srgbClr val="C00000"/>
                </a:solidFill>
                <a:latin typeface="Trebuchet MS" panose="020B0603020202020204" pitchFamily="34" charset="0"/>
              </a:rPr>
              <a:t>Precio</a:t>
            </a:r>
          </a:p>
        </p:txBody>
      </p:sp>
      <p:sp>
        <p:nvSpPr>
          <p:cNvPr id="13" name="Rectángulo redondeado 12"/>
          <p:cNvSpPr/>
          <p:nvPr/>
        </p:nvSpPr>
        <p:spPr>
          <a:xfrm>
            <a:off x="287915" y="3505572"/>
            <a:ext cx="4648069" cy="158417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b="1" i="1" u="sng" dirty="0">
                <a:latin typeface="Trebuchet MS" panose="020B0603020202020204" pitchFamily="34" charset="0"/>
              </a:rPr>
              <a:t>Curva de la oferta</a:t>
            </a:r>
            <a:r>
              <a:rPr lang="es-CL" b="1" dirty="0">
                <a:latin typeface="Trebuchet MS" panose="020B0603020202020204" pitchFamily="34" charset="0"/>
              </a:rPr>
              <a:t>: </a:t>
            </a:r>
            <a:r>
              <a:rPr lang="es-CL" dirty="0">
                <a:latin typeface="Trebuchet MS" panose="020B0603020202020204" pitchFamily="34" charset="0"/>
              </a:rPr>
              <a:t>En la curva puede verse como cuando el precio es muy bajo, ya no es rentable ofrecer ese producto o servicio en el mercado, por lo tanto la cantidad ofrecida es 0.</a:t>
            </a:r>
          </a:p>
        </p:txBody>
      </p:sp>
    </p:spTree>
    <p:extLst>
      <p:ext uri="{BB962C8B-B14F-4D97-AF65-F5344CB8AC3E}">
        <p14:creationId xmlns:p14="http://schemas.microsoft.com/office/powerpoint/2010/main" val="597279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3"/>
                                        </p:tgtEl>
                                        <p:attrNameLst>
                                          <p:attrName>ppt_y</p:attrName>
                                        </p:attrNameLst>
                                      </p:cBhvr>
                                      <p:tavLst>
                                        <p:tav tm="0">
                                          <p:val>
                                            <p:strVal val="#ppt_y"/>
                                          </p:val>
                                        </p:tav>
                                        <p:tav tm="100000">
                                          <p:val>
                                            <p:strVal val="#ppt_y"/>
                                          </p:val>
                                        </p:tav>
                                      </p:tavLst>
                                    </p:anim>
                                    <p:anim calcmode="lin" valueType="num">
                                      <p:cBhvr>
                                        <p:cTn id="2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10" grpId="0"/>
      <p:bldP spid="11"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625252"/>
            <a:ext cx="9144000" cy="556114"/>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¿Cómo se desplaza la curva de la oferta?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535" y="1639380"/>
            <a:ext cx="3476619" cy="3090328"/>
          </a:xfrm>
          <a:prstGeom prst="rect">
            <a:avLst/>
          </a:prstGeom>
          <a:ln>
            <a:solidFill>
              <a:schemeClr val="tx1"/>
            </a:solidFill>
          </a:ln>
        </p:spPr>
      </p:pic>
      <p:sp>
        <p:nvSpPr>
          <p:cNvPr id="5" name="CuadroTexto 4"/>
          <p:cNvSpPr txBox="1"/>
          <p:nvPr/>
        </p:nvSpPr>
        <p:spPr>
          <a:xfrm>
            <a:off x="1623616" y="1635649"/>
            <a:ext cx="1944763"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Curva de Oferta</a:t>
            </a:r>
          </a:p>
        </p:txBody>
      </p:sp>
      <p:sp>
        <p:nvSpPr>
          <p:cNvPr id="6" name="CuadroTexto 5"/>
          <p:cNvSpPr txBox="1"/>
          <p:nvPr/>
        </p:nvSpPr>
        <p:spPr>
          <a:xfrm>
            <a:off x="2133322" y="4360376"/>
            <a:ext cx="2193229"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Cantidad Ofrecida</a:t>
            </a:r>
          </a:p>
        </p:txBody>
      </p:sp>
      <p:sp>
        <p:nvSpPr>
          <p:cNvPr id="7" name="CuadroTexto 6"/>
          <p:cNvSpPr txBox="1"/>
          <p:nvPr/>
        </p:nvSpPr>
        <p:spPr>
          <a:xfrm rot="16200000">
            <a:off x="613525" y="1917434"/>
            <a:ext cx="869149"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Precio</a:t>
            </a:r>
          </a:p>
        </p:txBody>
      </p:sp>
      <p:sp>
        <p:nvSpPr>
          <p:cNvPr id="8" name="Rectángulo redondeado 7"/>
          <p:cNvSpPr/>
          <p:nvPr/>
        </p:nvSpPr>
        <p:spPr>
          <a:xfrm>
            <a:off x="5084724" y="1578949"/>
            <a:ext cx="4499992" cy="294075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solidFill>
                  <a:schemeClr val="bg1"/>
                </a:solidFill>
                <a:latin typeface="Trebuchet MS" panose="020B0603020202020204" pitchFamily="34" charset="0"/>
              </a:rPr>
              <a:t>Si existen modificaciones al precio, como por ejemplo: incentivos a la fabricación de un determinado producto, se produce un desplazamiento de la curva en sí (y no sobre la curva). Esto quiere decir que al mismo precio habrá más o menos interesados en ofertar (mayor o menor cantidad ofrecida en el mercado).</a:t>
            </a:r>
          </a:p>
        </p:txBody>
      </p:sp>
      <p:sp>
        <p:nvSpPr>
          <p:cNvPr id="9" name="Flecha derecha 8"/>
          <p:cNvSpPr/>
          <p:nvPr/>
        </p:nvSpPr>
        <p:spPr>
          <a:xfrm rot="10800000">
            <a:off x="4420256" y="2502380"/>
            <a:ext cx="479724" cy="6431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92229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496" y="572509"/>
            <a:ext cx="9144000" cy="556114"/>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LA DEMANDA</a:t>
            </a:r>
          </a:p>
        </p:txBody>
      </p:sp>
      <p:sp>
        <p:nvSpPr>
          <p:cNvPr id="3" name="Marcador de contenido 2"/>
          <p:cNvSpPr>
            <a:spLocks noGrp="1"/>
          </p:cNvSpPr>
          <p:nvPr>
            <p:ph idx="1"/>
          </p:nvPr>
        </p:nvSpPr>
        <p:spPr>
          <a:xfrm>
            <a:off x="183456" y="1271005"/>
            <a:ext cx="9649072" cy="794408"/>
          </a:xfrm>
          <a:solidFill>
            <a:schemeClr val="tx1"/>
          </a:solidFill>
          <a:ln>
            <a:solidFill>
              <a:schemeClr val="tx1"/>
            </a:solidFill>
          </a:ln>
        </p:spPr>
        <p:txBody>
          <a:bodyPr>
            <a:noAutofit/>
          </a:bodyPr>
          <a:lstStyle/>
          <a:p>
            <a:pPr marL="0" indent="0" algn="just">
              <a:buNone/>
            </a:pPr>
            <a:r>
              <a:rPr lang="es-CL" sz="2000" dirty="0">
                <a:solidFill>
                  <a:schemeClr val="bg1"/>
                </a:solidFill>
                <a:latin typeface="Trebuchet MS" panose="020B0603020202020204" pitchFamily="34" charset="0"/>
              </a:rPr>
              <a:t>“Demanda” es la cantidad de bienes o servicios que los compradores intentan adquirir en el mercado.</a:t>
            </a:r>
          </a:p>
        </p:txBody>
      </p:sp>
      <p:sp>
        <p:nvSpPr>
          <p:cNvPr id="4" name="Rectángulo redondeado 3"/>
          <p:cNvSpPr/>
          <p:nvPr/>
        </p:nvSpPr>
        <p:spPr>
          <a:xfrm>
            <a:off x="183456" y="2362260"/>
            <a:ext cx="5904656" cy="266429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b="1" i="1" u="sng" dirty="0">
                <a:effectLst>
                  <a:outerShdw blurRad="38100" dist="38100" dir="2700000" algn="tl">
                    <a:srgbClr val="000000">
                      <a:alpha val="43137"/>
                    </a:srgbClr>
                  </a:outerShdw>
                </a:effectLst>
                <a:latin typeface="Trebuchet MS" panose="020B0603020202020204" pitchFamily="34" charset="0"/>
              </a:rPr>
              <a:t>Curva de la demanda</a:t>
            </a:r>
            <a:r>
              <a:rPr lang="es-CL" dirty="0">
                <a:latin typeface="Trebuchet MS" panose="020B0603020202020204" pitchFamily="34" charset="0"/>
              </a:rPr>
              <a:t>: Por medio de la ley de la demanda, se determina que al subir el precio de un bien o servicio, la demanda de éste disminuye (a diferencia de los cambios en otros factores que determinan un corrimiento de la curva en sí).</a:t>
            </a:r>
          </a:p>
          <a:p>
            <a:pPr algn="just"/>
            <a:r>
              <a:rPr lang="es-CL" dirty="0">
                <a:latin typeface="Trebuchet MS" panose="020B0603020202020204" pitchFamily="34" charset="0"/>
              </a:rPr>
              <a:t>Sin embargo, la variación de la cantidad de bienes y servicios demandados no siempre es lineal con la variación del precio (tal cual lo muestra el gráfico).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128" y="2155053"/>
            <a:ext cx="3600400" cy="3078712"/>
          </a:xfrm>
          <a:prstGeom prst="rect">
            <a:avLst/>
          </a:prstGeom>
          <a:ln>
            <a:solidFill>
              <a:schemeClr val="tx1"/>
            </a:solidFill>
          </a:ln>
        </p:spPr>
      </p:pic>
      <p:sp>
        <p:nvSpPr>
          <p:cNvPr id="6" name="CuadroTexto 5"/>
          <p:cNvSpPr txBox="1"/>
          <p:nvPr/>
        </p:nvSpPr>
        <p:spPr>
          <a:xfrm>
            <a:off x="8320360" y="3433564"/>
            <a:ext cx="1188146"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Demanda</a:t>
            </a:r>
          </a:p>
        </p:txBody>
      </p:sp>
      <p:sp>
        <p:nvSpPr>
          <p:cNvPr id="7" name="CuadroTexto 6"/>
          <p:cNvSpPr txBox="1"/>
          <p:nvPr/>
        </p:nvSpPr>
        <p:spPr>
          <a:xfrm>
            <a:off x="8400983" y="4585692"/>
            <a:ext cx="1176925"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Cantidad</a:t>
            </a:r>
          </a:p>
        </p:txBody>
      </p:sp>
      <p:sp>
        <p:nvSpPr>
          <p:cNvPr id="8" name="CuadroTexto 7"/>
          <p:cNvSpPr txBox="1"/>
          <p:nvPr/>
        </p:nvSpPr>
        <p:spPr>
          <a:xfrm rot="16200000">
            <a:off x="5966906" y="2531344"/>
            <a:ext cx="869149"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Precio</a:t>
            </a:r>
          </a:p>
        </p:txBody>
      </p:sp>
    </p:spTree>
    <p:extLst>
      <p:ext uri="{BB962C8B-B14F-4D97-AF65-F5344CB8AC3E}">
        <p14:creationId xmlns:p14="http://schemas.microsoft.com/office/powerpoint/2010/main" val="1093109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488" y="841276"/>
            <a:ext cx="9144000" cy="556114"/>
          </a:xfrm>
        </p:spPr>
        <p:txBody>
          <a:bodyPr>
            <a:noAutofit/>
          </a:bodyPr>
          <a:lstStyle/>
          <a:p>
            <a:r>
              <a:rPr lang="es-CL" sz="2800" b="1" dirty="0">
                <a:effectLst>
                  <a:outerShdw blurRad="38100" dist="38100" dir="2700000" algn="tl">
                    <a:srgbClr val="000000">
                      <a:alpha val="43137"/>
                    </a:srgbClr>
                  </a:outerShdw>
                </a:effectLst>
                <a:latin typeface="Trebuchet MS" panose="020B0603020202020204" pitchFamily="34" charset="0"/>
              </a:rPr>
              <a:t>¿Cómo se desplaza la curva de la demanda?</a:t>
            </a:r>
          </a:p>
        </p:txBody>
      </p:sp>
      <p:sp>
        <p:nvSpPr>
          <p:cNvPr id="4" name="Rectángulo redondeado 3"/>
          <p:cNvSpPr/>
          <p:nvPr/>
        </p:nvSpPr>
        <p:spPr>
          <a:xfrm>
            <a:off x="4359920" y="1959518"/>
            <a:ext cx="5148064" cy="280831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latin typeface="Trebuchet MS" panose="020B0603020202020204" pitchFamily="34" charset="0"/>
              </a:rPr>
              <a:t>Cuando se producen modificaciones distintas al precio (</a:t>
            </a:r>
            <a:r>
              <a:rPr lang="es-CL" i="1" dirty="0">
                <a:latin typeface="Trebuchet MS" panose="020B0603020202020204" pitchFamily="34" charset="0"/>
              </a:rPr>
              <a:t>como por ejemplo en los hábitos de consumo al ponerse de moda un producto o dejarse de utilizar debido a la aparición de otro, etc.</a:t>
            </a:r>
            <a:r>
              <a:rPr lang="es-CL" dirty="0">
                <a:latin typeface="Trebuchet MS" panose="020B0603020202020204" pitchFamily="34" charset="0"/>
              </a:rPr>
              <a:t>), se produce un desplazamiento de la curva de demanda. Esto significa que a un mismo precio habrá más o menos interesados en demandar ese bien o producto.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8" y="1777380"/>
            <a:ext cx="3312368" cy="3243360"/>
          </a:xfrm>
          <a:prstGeom prst="rect">
            <a:avLst/>
          </a:prstGeom>
          <a:ln>
            <a:solidFill>
              <a:schemeClr val="tx1"/>
            </a:solidFill>
          </a:ln>
        </p:spPr>
      </p:pic>
      <p:sp>
        <p:nvSpPr>
          <p:cNvPr id="6" name="CuadroTexto 5"/>
          <p:cNvSpPr txBox="1"/>
          <p:nvPr/>
        </p:nvSpPr>
        <p:spPr>
          <a:xfrm>
            <a:off x="2476491" y="2209427"/>
            <a:ext cx="1188146"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Demanda</a:t>
            </a:r>
          </a:p>
        </p:txBody>
      </p:sp>
      <p:sp>
        <p:nvSpPr>
          <p:cNvPr id="7" name="CuadroTexto 6"/>
          <p:cNvSpPr txBox="1"/>
          <p:nvPr/>
        </p:nvSpPr>
        <p:spPr>
          <a:xfrm>
            <a:off x="2487712" y="4651408"/>
            <a:ext cx="1176925"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Cantidad</a:t>
            </a:r>
          </a:p>
        </p:txBody>
      </p:sp>
      <p:sp>
        <p:nvSpPr>
          <p:cNvPr id="8" name="CuadroTexto 7"/>
          <p:cNvSpPr txBox="1"/>
          <p:nvPr/>
        </p:nvSpPr>
        <p:spPr>
          <a:xfrm rot="16200000">
            <a:off x="197893" y="2209426"/>
            <a:ext cx="869149"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Precio</a:t>
            </a:r>
          </a:p>
        </p:txBody>
      </p:sp>
    </p:spTree>
    <p:extLst>
      <p:ext uri="{BB962C8B-B14F-4D97-AF65-F5344CB8AC3E}">
        <p14:creationId xmlns:p14="http://schemas.microsoft.com/office/powerpoint/2010/main" val="56706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496" y="758401"/>
            <a:ext cx="9144000" cy="542004"/>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Un equilibrio entre oferta y demanda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6024" y="1442853"/>
            <a:ext cx="3770203" cy="3662283"/>
          </a:xfrm>
          <a:prstGeom prst="rect">
            <a:avLst/>
          </a:prstGeom>
          <a:ln>
            <a:solidFill>
              <a:schemeClr val="tx1"/>
            </a:solidFill>
          </a:ln>
        </p:spPr>
      </p:pic>
      <p:sp>
        <p:nvSpPr>
          <p:cNvPr id="5" name="CuadroTexto 4"/>
          <p:cNvSpPr txBox="1"/>
          <p:nvPr/>
        </p:nvSpPr>
        <p:spPr>
          <a:xfrm>
            <a:off x="8121607" y="2859947"/>
            <a:ext cx="907621"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Oferta</a:t>
            </a:r>
          </a:p>
        </p:txBody>
      </p:sp>
      <p:sp>
        <p:nvSpPr>
          <p:cNvPr id="6" name="CuadroTexto 5"/>
          <p:cNvSpPr txBox="1"/>
          <p:nvPr/>
        </p:nvSpPr>
        <p:spPr>
          <a:xfrm>
            <a:off x="7897164" y="4151272"/>
            <a:ext cx="1188146"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Demanda</a:t>
            </a:r>
          </a:p>
        </p:txBody>
      </p:sp>
      <p:sp>
        <p:nvSpPr>
          <p:cNvPr id="7" name="CuadroTexto 6"/>
          <p:cNvSpPr txBox="1"/>
          <p:nvPr/>
        </p:nvSpPr>
        <p:spPr>
          <a:xfrm>
            <a:off x="6448152" y="4735804"/>
            <a:ext cx="1257075"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Equilibrio</a:t>
            </a:r>
          </a:p>
        </p:txBody>
      </p:sp>
      <p:sp>
        <p:nvSpPr>
          <p:cNvPr id="8" name="CuadroTexto 7"/>
          <p:cNvSpPr txBox="1"/>
          <p:nvPr/>
        </p:nvSpPr>
        <p:spPr>
          <a:xfrm>
            <a:off x="7997936" y="4781554"/>
            <a:ext cx="1176925"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Cantidad</a:t>
            </a:r>
          </a:p>
        </p:txBody>
      </p:sp>
      <p:sp>
        <p:nvSpPr>
          <p:cNvPr id="9" name="CuadroTexto 8"/>
          <p:cNvSpPr txBox="1"/>
          <p:nvPr/>
        </p:nvSpPr>
        <p:spPr>
          <a:xfrm rot="16200000">
            <a:off x="4964816" y="1811264"/>
            <a:ext cx="869149"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Precio</a:t>
            </a:r>
          </a:p>
        </p:txBody>
      </p:sp>
      <p:sp>
        <p:nvSpPr>
          <p:cNvPr id="10" name="Rectángulo redondeado 9"/>
          <p:cNvSpPr/>
          <p:nvPr/>
        </p:nvSpPr>
        <p:spPr>
          <a:xfrm>
            <a:off x="255463" y="1849388"/>
            <a:ext cx="4747851" cy="288641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latin typeface="Trebuchet MS" panose="020B0603020202020204" pitchFamily="34" charset="0"/>
              </a:rPr>
              <a:t>Dentro de los parámetros normales, el mercado se encuentra equilibrado. Por lo tanto, se oferta tanto como se demanda. Esto quiere decir que todo lo que hay para vender se vende </a:t>
            </a:r>
            <a:r>
              <a:rPr lang="es-CL" b="1" i="1" dirty="0">
                <a:latin typeface="Trebuchet MS" panose="020B0603020202020204" pitchFamily="34" charset="0"/>
              </a:rPr>
              <a:t>(nadie demanda más ni menos de ese determinado bien o servicio de lo que está ofertado en el mercado).</a:t>
            </a:r>
          </a:p>
        </p:txBody>
      </p:sp>
    </p:spTree>
    <p:extLst>
      <p:ext uri="{BB962C8B-B14F-4D97-AF65-F5344CB8AC3E}">
        <p14:creationId xmlns:p14="http://schemas.microsoft.com/office/powerpoint/2010/main" val="3229038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down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553244"/>
            <a:ext cx="9144000" cy="628122"/>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Cuándo hay exceso de demanda</a:t>
            </a:r>
          </a:p>
        </p:txBody>
      </p:sp>
      <p:sp>
        <p:nvSpPr>
          <p:cNvPr id="4" name="Rectángulo redondeado 3"/>
          <p:cNvSpPr/>
          <p:nvPr/>
        </p:nvSpPr>
        <p:spPr>
          <a:xfrm>
            <a:off x="3711848" y="1420954"/>
            <a:ext cx="6264696" cy="36004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L" dirty="0">
                <a:latin typeface="Trebuchet MS" panose="020B0603020202020204" pitchFamily="34" charset="0"/>
              </a:rPr>
              <a:t>Cuando se bajan mucho los precios de un bien determinado, aumenta su demanda </a:t>
            </a:r>
            <a:r>
              <a:rPr lang="es-CL" b="1" i="1" dirty="0">
                <a:latin typeface="Trebuchet MS" panose="020B0603020202020204" pitchFamily="34" charset="0"/>
              </a:rPr>
              <a:t>(más interesados sobre el mismo)</a:t>
            </a:r>
            <a:r>
              <a:rPr lang="es-CL" dirty="0">
                <a:latin typeface="Trebuchet MS" panose="020B0603020202020204" pitchFamily="34" charset="0"/>
              </a:rPr>
              <a:t> y al mismo tiempo comienza a descender la cantidad ofrecida </a:t>
            </a:r>
            <a:r>
              <a:rPr lang="es-CL" b="1" i="1" dirty="0">
                <a:latin typeface="Trebuchet MS" panose="020B0603020202020204" pitchFamily="34" charset="0"/>
              </a:rPr>
              <a:t>(sería menos rentable y por lo tanto habría menos interesados en ofrecerlo).</a:t>
            </a:r>
          </a:p>
          <a:p>
            <a:pPr marL="285750" indent="-285750" algn="just">
              <a:buFont typeface="Arial" panose="020B0604020202020204" pitchFamily="34" charset="0"/>
              <a:buChar char="•"/>
            </a:pPr>
            <a:r>
              <a:rPr lang="es-CL" dirty="0">
                <a:latin typeface="Trebuchet MS" panose="020B0603020202020204" pitchFamily="34" charset="0"/>
              </a:rPr>
              <a:t>Este efecto produce un exceso de demanda, es decir muchos compradores interesados en comprar y al mismo tiempo un mercado que ofrece menos cantidad.</a:t>
            </a:r>
          </a:p>
          <a:p>
            <a:pPr marL="285750" indent="-285750" algn="just">
              <a:buFont typeface="Arial" panose="020B0604020202020204" pitchFamily="34" charset="0"/>
              <a:buChar char="•"/>
            </a:pPr>
            <a:r>
              <a:rPr lang="es-CL" dirty="0">
                <a:latin typeface="Trebuchet MS" panose="020B0603020202020204" pitchFamily="34" charset="0"/>
              </a:rPr>
              <a:t>En ese caso no estará equilibrado hasta que se llegue a un nuevo punto de equilibrio del mercado.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8" y="1420954"/>
            <a:ext cx="3456384" cy="3600400"/>
          </a:xfrm>
          <a:prstGeom prst="rect">
            <a:avLst/>
          </a:prstGeom>
          <a:ln>
            <a:solidFill>
              <a:schemeClr val="tx1"/>
            </a:solidFill>
          </a:ln>
        </p:spPr>
      </p:pic>
      <p:sp>
        <p:nvSpPr>
          <p:cNvPr id="6" name="CuadroTexto 5"/>
          <p:cNvSpPr txBox="1"/>
          <p:nvPr/>
        </p:nvSpPr>
        <p:spPr>
          <a:xfrm>
            <a:off x="2271688" y="1777380"/>
            <a:ext cx="798745" cy="369332"/>
          </a:xfrm>
          <a:prstGeom prst="rect">
            <a:avLst/>
          </a:prstGeom>
          <a:noFill/>
        </p:spPr>
        <p:txBody>
          <a:bodyPr wrap="none" rtlCol="0">
            <a:spAutoFit/>
          </a:bodyPr>
          <a:lstStyle/>
          <a:p>
            <a:r>
              <a:rPr lang="es-CL" b="1" i="1" dirty="0">
                <a:solidFill>
                  <a:srgbClr val="C00000"/>
                </a:solidFill>
              </a:rPr>
              <a:t>Oferta</a:t>
            </a:r>
          </a:p>
        </p:txBody>
      </p:sp>
      <p:sp>
        <p:nvSpPr>
          <p:cNvPr id="7" name="CuadroTexto 6"/>
          <p:cNvSpPr txBox="1"/>
          <p:nvPr/>
        </p:nvSpPr>
        <p:spPr>
          <a:xfrm>
            <a:off x="2507714" y="3409658"/>
            <a:ext cx="1107996" cy="369332"/>
          </a:xfrm>
          <a:prstGeom prst="rect">
            <a:avLst/>
          </a:prstGeom>
          <a:noFill/>
        </p:spPr>
        <p:txBody>
          <a:bodyPr wrap="none" rtlCol="0">
            <a:spAutoFit/>
          </a:bodyPr>
          <a:lstStyle/>
          <a:p>
            <a:r>
              <a:rPr lang="es-CL" b="1" i="1" dirty="0">
                <a:solidFill>
                  <a:srgbClr val="C00000"/>
                </a:solidFill>
              </a:rPr>
              <a:t>Demanda</a:t>
            </a:r>
          </a:p>
        </p:txBody>
      </p:sp>
      <p:sp>
        <p:nvSpPr>
          <p:cNvPr id="8" name="CuadroTexto 7"/>
          <p:cNvSpPr txBox="1"/>
          <p:nvPr/>
        </p:nvSpPr>
        <p:spPr>
          <a:xfrm>
            <a:off x="2536314" y="4692106"/>
            <a:ext cx="1038554" cy="369332"/>
          </a:xfrm>
          <a:prstGeom prst="rect">
            <a:avLst/>
          </a:prstGeom>
          <a:noFill/>
        </p:spPr>
        <p:txBody>
          <a:bodyPr wrap="none" rtlCol="0">
            <a:spAutoFit/>
          </a:bodyPr>
          <a:lstStyle/>
          <a:p>
            <a:r>
              <a:rPr lang="es-CL" b="1" i="1" dirty="0">
                <a:solidFill>
                  <a:srgbClr val="C00000"/>
                </a:solidFill>
              </a:rPr>
              <a:t>Cantidad</a:t>
            </a:r>
          </a:p>
        </p:txBody>
      </p:sp>
      <p:sp>
        <p:nvSpPr>
          <p:cNvPr id="9" name="CuadroTexto 8"/>
          <p:cNvSpPr txBox="1"/>
          <p:nvPr/>
        </p:nvSpPr>
        <p:spPr>
          <a:xfrm rot="16200000">
            <a:off x="-124943" y="1918225"/>
            <a:ext cx="778418" cy="369332"/>
          </a:xfrm>
          <a:prstGeom prst="rect">
            <a:avLst/>
          </a:prstGeom>
          <a:noFill/>
        </p:spPr>
        <p:txBody>
          <a:bodyPr wrap="none" rtlCol="0">
            <a:spAutoFit/>
          </a:bodyPr>
          <a:lstStyle/>
          <a:p>
            <a:r>
              <a:rPr lang="es-CL" b="1" i="1" dirty="0">
                <a:solidFill>
                  <a:srgbClr val="C00000"/>
                </a:solidFill>
              </a:rPr>
              <a:t>Precio</a:t>
            </a:r>
          </a:p>
        </p:txBody>
      </p:sp>
    </p:spTree>
    <p:extLst>
      <p:ext uri="{BB962C8B-B14F-4D97-AF65-F5344CB8AC3E}">
        <p14:creationId xmlns:p14="http://schemas.microsoft.com/office/powerpoint/2010/main" val="2873840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672032"/>
            <a:ext cx="9144000" cy="636240"/>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Cuándo existe un exceso de oferta</a:t>
            </a:r>
          </a:p>
        </p:txBody>
      </p:sp>
      <p:sp>
        <p:nvSpPr>
          <p:cNvPr id="4" name="Rectángulo redondeado 3"/>
          <p:cNvSpPr/>
          <p:nvPr/>
        </p:nvSpPr>
        <p:spPr>
          <a:xfrm>
            <a:off x="183456" y="1318776"/>
            <a:ext cx="5760640" cy="3816424"/>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a:latin typeface="Trebuchet MS" panose="020B0603020202020204" pitchFamily="34" charset="0"/>
              </a:rPr>
              <a:t>Cuándo el precio de un determinado bien sube, nuevamente existe un problema en el equilibrio. Esto quiere decir que hay más vendedores que están interesados en vender </a:t>
            </a:r>
            <a:r>
              <a:rPr lang="es-CL" b="1" i="1" dirty="0">
                <a:latin typeface="Trebuchet MS" panose="020B0603020202020204" pitchFamily="34" charset="0"/>
              </a:rPr>
              <a:t>(ya que la rentabilidad será mucho mayor)</a:t>
            </a:r>
            <a:r>
              <a:rPr lang="es-CL" dirty="0">
                <a:latin typeface="Trebuchet MS" panose="020B0603020202020204" pitchFamily="34" charset="0"/>
              </a:rPr>
              <a:t>, pero al mismo tiempo hay menos compradores interesados en comprar </a:t>
            </a:r>
            <a:r>
              <a:rPr lang="es-CL" b="1" i="1" dirty="0">
                <a:latin typeface="Trebuchet MS" panose="020B0603020202020204" pitchFamily="34" charset="0"/>
              </a:rPr>
              <a:t>(porque el precio es más alto)</a:t>
            </a:r>
            <a:r>
              <a:rPr lang="es-CL" dirty="0">
                <a:latin typeface="Trebuchet MS" panose="020B0603020202020204" pitchFamily="34" charset="0"/>
              </a:rPr>
              <a:t>. Esta situación se conoce como exceso de oferta.</a:t>
            </a:r>
          </a:p>
          <a:p>
            <a:pPr algn="just"/>
            <a:r>
              <a:rPr lang="es-CL" dirty="0">
                <a:latin typeface="Trebuchet MS" panose="020B0603020202020204" pitchFamily="34" charset="0"/>
              </a:rPr>
              <a:t>Como en el caso anterior el mercado no estará equilibrado hasta llegar a un nuevo punto de equilibrio en el que se oferte tanto como se demanda.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3883" y="1633363"/>
            <a:ext cx="3730653" cy="3475191"/>
          </a:xfrm>
          <a:prstGeom prst="rect">
            <a:avLst/>
          </a:prstGeom>
          <a:ln>
            <a:solidFill>
              <a:schemeClr val="tx1"/>
            </a:solidFill>
          </a:ln>
        </p:spPr>
      </p:pic>
      <p:sp>
        <p:nvSpPr>
          <p:cNvPr id="6" name="CuadroTexto 5"/>
          <p:cNvSpPr txBox="1"/>
          <p:nvPr/>
        </p:nvSpPr>
        <p:spPr>
          <a:xfrm>
            <a:off x="9122527" y="2857656"/>
            <a:ext cx="907621"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Oferta</a:t>
            </a:r>
          </a:p>
        </p:txBody>
      </p:sp>
      <p:sp>
        <p:nvSpPr>
          <p:cNvPr id="7" name="CuadroTexto 6"/>
          <p:cNvSpPr txBox="1"/>
          <p:nvPr/>
        </p:nvSpPr>
        <p:spPr>
          <a:xfrm>
            <a:off x="8812570" y="4266615"/>
            <a:ext cx="1188146"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Demanda</a:t>
            </a:r>
          </a:p>
        </p:txBody>
      </p:sp>
      <p:sp>
        <p:nvSpPr>
          <p:cNvPr id="8" name="CuadroTexto 7"/>
          <p:cNvSpPr txBox="1"/>
          <p:nvPr/>
        </p:nvSpPr>
        <p:spPr>
          <a:xfrm>
            <a:off x="8801281" y="4789644"/>
            <a:ext cx="1176925"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Cantidad</a:t>
            </a:r>
          </a:p>
        </p:txBody>
      </p:sp>
      <p:sp>
        <p:nvSpPr>
          <p:cNvPr id="9" name="CuadroTexto 8"/>
          <p:cNvSpPr txBox="1"/>
          <p:nvPr/>
        </p:nvSpPr>
        <p:spPr>
          <a:xfrm rot="16200000">
            <a:off x="5909403" y="2048898"/>
            <a:ext cx="869149" cy="369332"/>
          </a:xfrm>
          <a:prstGeom prst="rect">
            <a:avLst/>
          </a:prstGeom>
          <a:noFill/>
        </p:spPr>
        <p:txBody>
          <a:bodyPr wrap="none" rtlCol="0">
            <a:spAutoFit/>
          </a:bodyPr>
          <a:lstStyle/>
          <a:p>
            <a:r>
              <a:rPr lang="es-CL" b="1" i="1" dirty="0">
                <a:solidFill>
                  <a:srgbClr val="C00000"/>
                </a:solidFill>
                <a:latin typeface="Trebuchet MS" panose="020B0603020202020204" pitchFamily="34" charset="0"/>
              </a:rPr>
              <a:t>Precio</a:t>
            </a:r>
          </a:p>
        </p:txBody>
      </p:sp>
    </p:spTree>
    <p:extLst>
      <p:ext uri="{BB962C8B-B14F-4D97-AF65-F5344CB8AC3E}">
        <p14:creationId xmlns:p14="http://schemas.microsoft.com/office/powerpoint/2010/main" val="1198361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913284"/>
            <a:ext cx="9144000" cy="556114"/>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LA ECONOMÍA Y LAS CIENCIAS SOCIALES</a:t>
            </a:r>
          </a:p>
        </p:txBody>
      </p:sp>
      <p:sp>
        <p:nvSpPr>
          <p:cNvPr id="3" name="Marcador de contenido 2"/>
          <p:cNvSpPr>
            <a:spLocks noGrp="1"/>
          </p:cNvSpPr>
          <p:nvPr>
            <p:ph idx="1"/>
          </p:nvPr>
        </p:nvSpPr>
        <p:spPr>
          <a:xfrm>
            <a:off x="508000" y="1633363"/>
            <a:ext cx="5076056" cy="3471773"/>
          </a:xfrm>
        </p:spPr>
        <p:txBody>
          <a:bodyPr>
            <a:normAutofit/>
          </a:bodyPr>
          <a:lstStyle/>
          <a:p>
            <a:pPr marL="0" indent="0" algn="just">
              <a:buNone/>
            </a:pPr>
            <a:r>
              <a:rPr lang="es-CL" sz="2400" dirty="0"/>
              <a:t>La economía se enmarca dentro de las ciencias sociales ya que esta se dedica al estudio de los procesos productivos, de intercambio y al análisis del consumo de bienes (productos) y servicios. </a:t>
            </a:r>
          </a:p>
          <a:p>
            <a:pPr marL="0" indent="0" algn="just">
              <a:buNone/>
            </a:pPr>
            <a:r>
              <a:rPr lang="es-CL" sz="2400" dirty="0"/>
              <a:t>El vocablo economía proviene del griego y significa “administración de una casa o familia”.</a:t>
            </a:r>
          </a:p>
        </p:txBody>
      </p:sp>
      <p:pic>
        <p:nvPicPr>
          <p:cNvPr id="4" name="Picture 2" descr="Resultado de imagen para economia de merc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072" y="1633362"/>
            <a:ext cx="3810000" cy="34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323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625252"/>
            <a:ext cx="9144000" cy="556114"/>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LA COLUSIÓN Y EL ENGAÑO AL MERCADO</a:t>
            </a:r>
          </a:p>
        </p:txBody>
      </p:sp>
      <p:sp>
        <p:nvSpPr>
          <p:cNvPr id="3" name="Marcador de contenido 2"/>
          <p:cNvSpPr>
            <a:spLocks noGrp="1"/>
          </p:cNvSpPr>
          <p:nvPr>
            <p:ph idx="1"/>
          </p:nvPr>
        </p:nvSpPr>
        <p:spPr>
          <a:xfrm>
            <a:off x="111448" y="1333501"/>
            <a:ext cx="5832648" cy="3900263"/>
          </a:xfrm>
        </p:spPr>
        <p:txBody>
          <a:bodyPr>
            <a:noAutofit/>
          </a:bodyPr>
          <a:lstStyle/>
          <a:p>
            <a:pPr marL="0" indent="0" algn="just">
              <a:buNone/>
            </a:pPr>
            <a:r>
              <a:rPr lang="es-CL" sz="1800" dirty="0">
                <a:latin typeface="Trebuchet MS" panose="020B0603020202020204" pitchFamily="34" charset="0"/>
              </a:rPr>
              <a:t>-La colusión es un término que se aplica a la economía, en la cual se introducen estrategias de fortalecimiento de algunas empresas pertenecientes al mismo sector o rubro con el fin de mantener un control del abastecimiento del producto que distribuyen y recibiendo las ganancias por igual, sectorizando así el mercado local más importante. </a:t>
            </a:r>
          </a:p>
          <a:p>
            <a:pPr marL="0" indent="0" algn="just">
              <a:buNone/>
            </a:pPr>
            <a:r>
              <a:rPr lang="es-CL" sz="1800" dirty="0">
                <a:latin typeface="Trebuchet MS" panose="020B0603020202020204" pitchFamily="34" charset="0"/>
              </a:rPr>
              <a:t>-Estos acuerdos se crean con la finalidad de parcializar el mercado, para convertirlo en un monopolio de acción solo para quienes forman parte de la colusión establecida, cerrándole así la puerta a otras empresas o compañías que a menor escala formas parte del grupo de competencia libre en el área de marketing. </a:t>
            </a:r>
          </a:p>
        </p:txBody>
      </p:sp>
      <p:pic>
        <p:nvPicPr>
          <p:cNvPr id="1026" name="Picture 2" descr="Resultado de imagen para colus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096" y="1489348"/>
            <a:ext cx="4077494"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944096" y="4821666"/>
            <a:ext cx="4077494" cy="5561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500" b="1" i="1" dirty="0">
                <a:effectLst>
                  <a:outerShdw blurRad="38100" dist="38100" dir="2700000" algn="tl">
                    <a:srgbClr val="000000">
                      <a:alpha val="43137"/>
                    </a:srgbClr>
                  </a:outerShdw>
                </a:effectLst>
                <a:latin typeface="Trebuchet MS" panose="020B0603020202020204" pitchFamily="34" charset="0"/>
              </a:rPr>
              <a:t>La colusión es un engaño a la competencia económica y a las personas.</a:t>
            </a:r>
          </a:p>
        </p:txBody>
      </p:sp>
    </p:spTree>
    <p:extLst>
      <p:ext uri="{BB962C8B-B14F-4D97-AF65-F5344CB8AC3E}">
        <p14:creationId xmlns:p14="http://schemas.microsoft.com/office/powerpoint/2010/main" val="1596006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1047552" y="2641476"/>
            <a:ext cx="8496944" cy="576065"/>
          </a:xfrm>
        </p:spPr>
        <p:txBody>
          <a:bodyPr>
            <a:noAutofit/>
          </a:bodyPr>
          <a:lstStyle/>
          <a:p>
            <a:pPr marL="0" indent="0" algn="ctr">
              <a:buNone/>
            </a:pPr>
            <a:r>
              <a:rPr lang="es-CL" sz="3600" b="1" dirty="0">
                <a:effectLst>
                  <a:outerShdw blurRad="38100" dist="38100" dir="2700000" algn="tl">
                    <a:srgbClr val="000000">
                      <a:alpha val="43137"/>
                    </a:srgbClr>
                  </a:outerShdw>
                </a:effectLst>
                <a:latin typeface="Trebuchet MS" panose="020B0603020202020204" pitchFamily="34" charset="0"/>
              </a:rPr>
              <a:t>EJEMPLOS DE COLUSIÓN EN CHILE</a:t>
            </a:r>
          </a:p>
        </p:txBody>
      </p:sp>
      <p:sp>
        <p:nvSpPr>
          <p:cNvPr id="5" name="Flecha derecha 4"/>
          <p:cNvSpPr/>
          <p:nvPr/>
        </p:nvSpPr>
        <p:spPr>
          <a:xfrm>
            <a:off x="6088112" y="3577580"/>
            <a:ext cx="3600400" cy="115212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851437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55864" y="1489347"/>
            <a:ext cx="6192688" cy="3384377"/>
          </a:xfrm>
        </p:spPr>
        <p:txBody>
          <a:bodyPr>
            <a:noAutofit/>
          </a:bodyPr>
          <a:lstStyle/>
          <a:p>
            <a:pPr marL="0" indent="0" algn="just">
              <a:buNone/>
            </a:pPr>
            <a:r>
              <a:rPr lang="es-CL" sz="2000" b="1" i="1" dirty="0">
                <a:latin typeface="Trebuchet MS" panose="020B0603020202020204" pitchFamily="34" charset="0"/>
              </a:rPr>
              <a:t>¿Recuerda la colusión de precios en las cadenas farmacéuticas de nuestro país?</a:t>
            </a:r>
            <a:r>
              <a:rPr lang="es-CL" sz="1800" dirty="0">
                <a:latin typeface="Trebuchet MS" panose="020B0603020202020204" pitchFamily="34" charset="0"/>
              </a:rPr>
              <a:t>, en mayo de 2008 comenzó una investigación por una colusión de precios entre las mayores cadenas chilenas, Farmacias Ahumada (FASA), </a:t>
            </a:r>
            <a:r>
              <a:rPr lang="es-CL" sz="1800" dirty="0" err="1">
                <a:latin typeface="Trebuchet MS" panose="020B0603020202020204" pitchFamily="34" charset="0"/>
              </a:rPr>
              <a:t>Salcobrand</a:t>
            </a:r>
            <a:r>
              <a:rPr lang="es-CL" sz="1800" dirty="0">
                <a:latin typeface="Trebuchet MS" panose="020B0603020202020204" pitchFamily="34" charset="0"/>
              </a:rPr>
              <a:t> y Cruz verde, tras una denuncia del Servicio Nacional de Salud.</a:t>
            </a:r>
          </a:p>
          <a:p>
            <a:pPr marL="0" indent="0" algn="just">
              <a:buNone/>
            </a:pPr>
            <a:r>
              <a:rPr lang="es-CL" sz="1800" dirty="0">
                <a:latin typeface="Trebuchet MS" panose="020B0603020202020204" pitchFamily="34" charset="0"/>
              </a:rPr>
              <a:t>Durante la investigación se detectaron alzas concertadas en los precios de 222 medicamentos, los que preferentemente eran para tratar enfermedades crónicas como el Parkinson, la diabetes, el asma, la epilepsia y el reumatismo, además de anticonceptivos y antibióticos.</a:t>
            </a:r>
          </a:p>
        </p:txBody>
      </p:sp>
      <p:pic>
        <p:nvPicPr>
          <p:cNvPr id="2052" name="Picture 4" descr="http://www.cambio21.cl/cambio21/site/artic/20110906/imag/foto_0520110906184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8" y="1489348"/>
            <a:ext cx="3633511"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775744" y="4955810"/>
            <a:ext cx="7272808" cy="307777"/>
          </a:xfrm>
          <a:prstGeom prst="rect">
            <a:avLst/>
          </a:prstGeom>
        </p:spPr>
        <p:txBody>
          <a:bodyPr wrap="square">
            <a:spAutoFit/>
          </a:bodyPr>
          <a:lstStyle/>
          <a:p>
            <a:pPr algn="just"/>
            <a:r>
              <a:rPr lang="es-CL" sz="1400" b="1" i="1" dirty="0"/>
              <a:t>Fuente: http://www.cambio21.cl/cambio21/site/artic/20110906/pags/20110906184105.html</a:t>
            </a:r>
          </a:p>
        </p:txBody>
      </p:sp>
      <p:sp>
        <p:nvSpPr>
          <p:cNvPr id="6" name="Título 5"/>
          <p:cNvSpPr>
            <a:spLocks noGrp="1"/>
          </p:cNvSpPr>
          <p:nvPr>
            <p:ph type="title"/>
          </p:nvPr>
        </p:nvSpPr>
        <p:spPr>
          <a:xfrm>
            <a:off x="508000" y="625252"/>
            <a:ext cx="9144000" cy="556114"/>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LA COLUSIÓN DE LAS FARMACIAS </a:t>
            </a:r>
          </a:p>
        </p:txBody>
      </p:sp>
    </p:spTree>
    <p:extLst>
      <p:ext uri="{BB962C8B-B14F-4D97-AF65-F5344CB8AC3E}">
        <p14:creationId xmlns:p14="http://schemas.microsoft.com/office/powerpoint/2010/main" val="227387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circle(in)">
                                      <p:cBhvr>
                                        <p:cTn id="10" dur="2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625252"/>
            <a:ext cx="9144000" cy="556114"/>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LA COLUSIÓN DEL CONFORT</a:t>
            </a:r>
          </a:p>
        </p:txBody>
      </p:sp>
      <p:sp>
        <p:nvSpPr>
          <p:cNvPr id="3" name="Marcador de contenido 2"/>
          <p:cNvSpPr>
            <a:spLocks noGrp="1"/>
          </p:cNvSpPr>
          <p:nvPr>
            <p:ph idx="1"/>
          </p:nvPr>
        </p:nvSpPr>
        <p:spPr>
          <a:xfrm>
            <a:off x="111448" y="1333501"/>
            <a:ext cx="4464496" cy="3468215"/>
          </a:xfrm>
        </p:spPr>
        <p:txBody>
          <a:bodyPr>
            <a:normAutofit/>
          </a:bodyPr>
          <a:lstStyle/>
          <a:p>
            <a:pPr marL="0" indent="0" algn="just">
              <a:buNone/>
            </a:pPr>
            <a:r>
              <a:rPr lang="es-CL" sz="1800" dirty="0">
                <a:latin typeface="Trebuchet MS" panose="020B0603020202020204" pitchFamily="34" charset="0"/>
              </a:rPr>
              <a:t>Esta colusión es el engaño que provocó a todos los consumidores y al mercado nacional las papeleras </a:t>
            </a:r>
            <a:r>
              <a:rPr lang="it-IT" sz="1800" dirty="0">
                <a:latin typeface="Trebuchet MS" panose="020B0603020202020204" pitchFamily="34" charset="0"/>
              </a:rPr>
              <a:t>CMPC Tissue y SCA Chile. </a:t>
            </a:r>
            <a:r>
              <a:rPr lang="es-CL" sz="1800" dirty="0">
                <a:latin typeface="Trebuchet MS" panose="020B0603020202020204" pitchFamily="34" charset="0"/>
              </a:rPr>
              <a:t>Ambas firmas celebraron y ejecutaron acuerdos que les permitieron mantener operativo este cartel a partir del año 2000 y al menos hasta diciembre de 2011, afectando el mercado nacional de comercialización mayorista de papel higiénico, toallas de papel, servilletas, pañuelos desechables y faciales en el canal de venta masivo.</a:t>
            </a:r>
          </a:p>
        </p:txBody>
      </p:sp>
      <p:pic>
        <p:nvPicPr>
          <p:cNvPr id="3074" name="Picture 2" descr="colusión, empresas, papeleras, tissue, papel, confort, corrupción, prec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960" y="1419093"/>
            <a:ext cx="5206008" cy="338262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5724" y="5048860"/>
            <a:ext cx="10048552" cy="261610"/>
          </a:xfrm>
          <a:prstGeom prst="rect">
            <a:avLst/>
          </a:prstGeom>
        </p:spPr>
        <p:txBody>
          <a:bodyPr wrap="square">
            <a:spAutoFit/>
          </a:bodyPr>
          <a:lstStyle/>
          <a:p>
            <a:r>
              <a:rPr lang="es-CL" sz="1100" b="1" i="1" dirty="0"/>
              <a:t>Fuente: http://www.latercera.com/noticia/colusion-de-papel-higienico-fiscalia-nacional-economica-presenta-requerimiento-por-colusion-contra-cmpc-y-sca/</a:t>
            </a:r>
          </a:p>
        </p:txBody>
      </p:sp>
    </p:spTree>
    <p:extLst>
      <p:ext uri="{BB962C8B-B14F-4D97-AF65-F5344CB8AC3E}">
        <p14:creationId xmlns:p14="http://schemas.microsoft.com/office/powerpoint/2010/main" val="3866698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3"/>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69777">
            <a:off x="3316951" y="1021295"/>
            <a:ext cx="6782777" cy="1152128"/>
          </a:xfrm>
        </p:spPr>
        <p:txBody>
          <a:bodyPr>
            <a:normAutofit/>
          </a:bodyPr>
          <a:lstStyle/>
          <a:p>
            <a:r>
              <a:rPr lang="es-CL" sz="2600" b="1" dirty="0">
                <a:effectLst>
                  <a:outerShdw blurRad="38100" dist="38100" dir="2700000" algn="tl">
                    <a:srgbClr val="000000">
                      <a:alpha val="43137"/>
                    </a:srgbClr>
                  </a:outerShdw>
                </a:effectLst>
                <a:latin typeface="Trebuchet MS" panose="020B0603020202020204" pitchFamily="34" charset="0"/>
              </a:rPr>
              <a:t>¿QUÉ NOS DICE EL ECONOMISTA BRITÁNICO LIONEL ROBBINS SOBRE ECONOMÍA?</a:t>
            </a:r>
          </a:p>
        </p:txBody>
      </p:sp>
      <p:sp>
        <p:nvSpPr>
          <p:cNvPr id="3" name="Marcador de contenido 2"/>
          <p:cNvSpPr>
            <a:spLocks noGrp="1"/>
          </p:cNvSpPr>
          <p:nvPr>
            <p:ph idx="1"/>
          </p:nvPr>
        </p:nvSpPr>
        <p:spPr>
          <a:xfrm rot="234116">
            <a:off x="3012310" y="2293701"/>
            <a:ext cx="6912768" cy="2895709"/>
          </a:xfrm>
        </p:spPr>
        <p:txBody>
          <a:bodyPr>
            <a:normAutofit/>
          </a:bodyPr>
          <a:lstStyle/>
          <a:p>
            <a:pPr marL="0" indent="0" algn="just">
              <a:buNone/>
            </a:pPr>
            <a:r>
              <a:rPr lang="es-CL" sz="2000" dirty="0">
                <a:latin typeface="Trebuchet MS" panose="020B0603020202020204" pitchFamily="34" charset="0"/>
              </a:rPr>
              <a:t>La ciencia económica es una rama que analiza cómo los seres humanos satisfacen sus necesidades ilimitadas con recursos escasos. Por lo tanto, cuando un individuo utiliza un recurso para la producción de cierto bien o servicio, está asumiendo el coste de no poder usarlo para la producción de otro distinto. Esto se denomina coste de oportunidad. En este caso la función de la economía es aportar criterios racionales para que la asignación de recursos sea lo más eficiente posible.</a:t>
            </a:r>
          </a:p>
        </p:txBody>
      </p:sp>
      <p:pic>
        <p:nvPicPr>
          <p:cNvPr id="3074" name="Picture 2" descr="Resultado de imagen para Lionel Robbins"/>
          <p:cNvPicPr>
            <a:picLocks noChangeAspect="1" noChangeArrowheads="1"/>
          </p:cNvPicPr>
          <p:nvPr/>
        </p:nvPicPr>
        <p:blipFill rotWithShape="1">
          <a:blip r:embed="rId2">
            <a:extLst>
              <a:ext uri="{28A0092B-C50C-407E-A947-70E740481C1C}">
                <a14:useLocalDpi xmlns:a14="http://schemas.microsoft.com/office/drawing/2010/main" val="0"/>
              </a:ext>
            </a:extLst>
          </a:blip>
          <a:srcRect l="4447" t="12286" r="66203" b="8336"/>
          <a:stretch/>
        </p:blipFill>
        <p:spPr bwMode="auto">
          <a:xfrm rot="21147559">
            <a:off x="473446" y="2609844"/>
            <a:ext cx="2017059" cy="2567166"/>
          </a:xfrm>
          <a:prstGeom prst="rect">
            <a:avLst/>
          </a:prstGeom>
          <a:noFill/>
          <a:extLst>
            <a:ext uri="{909E8E84-426E-40DD-AFC4-6F175D3DCCD1}">
              <a14:hiddenFill xmlns:a14="http://schemas.microsoft.com/office/drawing/2010/main">
                <a:solidFill>
                  <a:srgbClr val="FFFFFF"/>
                </a:solidFill>
              </a14:hiddenFill>
            </a:ext>
          </a:extLst>
        </p:spPr>
      </p:pic>
      <p:sp>
        <p:nvSpPr>
          <p:cNvPr id="5" name="Llamada ovalada 4"/>
          <p:cNvSpPr/>
          <p:nvPr/>
        </p:nvSpPr>
        <p:spPr>
          <a:xfrm>
            <a:off x="147255" y="1129308"/>
            <a:ext cx="2954757" cy="1656184"/>
          </a:xfrm>
          <a:prstGeom prst="wedgeEllipseCallout">
            <a:avLst>
              <a:gd name="adj1" fmla="val 6803"/>
              <a:gd name="adj2" fmla="val 67726"/>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s-ES" sz="1400" b="1" dirty="0">
                <a:solidFill>
                  <a:schemeClr val="bg1"/>
                </a:solidFill>
                <a:latin typeface="Trebuchet MS" panose="020B0603020202020204" pitchFamily="34" charset="0"/>
              </a:rPr>
              <a:t>La economía trae a la vista que el conflicto de elección es una de las características permanentes de la existencia humana. </a:t>
            </a:r>
          </a:p>
        </p:txBody>
      </p:sp>
    </p:spTree>
    <p:extLst>
      <p:ext uri="{BB962C8B-B14F-4D97-AF65-F5344CB8AC3E}">
        <p14:creationId xmlns:p14="http://schemas.microsoft.com/office/powerpoint/2010/main" val="1422250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ppt_w</p:attrName>
                                        </p:attrNameLst>
                                      </p:cBhvr>
                                      <p:tavLst>
                                        <p:tav tm="0" fmla="#ppt_w*sin(2.5*pi*$)">
                                          <p:val>
                                            <p:fltVal val="0"/>
                                          </p:val>
                                        </p:tav>
                                        <p:tav tm="100000">
                                          <p:val>
                                            <p:fltVal val="1"/>
                                          </p:val>
                                        </p:tav>
                                      </p:tavLst>
                                    </p:anim>
                                    <p:anim calcmode="lin" valueType="num">
                                      <p:cBhvr>
                                        <p:cTn id="2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769268"/>
            <a:ext cx="9144000" cy="556114"/>
          </a:xfrm>
        </p:spPr>
        <p:txBody>
          <a:bodyPr>
            <a:normAutofit/>
          </a:bodyPr>
          <a:lstStyle/>
          <a:p>
            <a:r>
              <a:rPr lang="es-CL" sz="2800" b="1" dirty="0">
                <a:effectLst>
                  <a:outerShdw blurRad="38100" dist="38100" dir="2700000" algn="tl">
                    <a:srgbClr val="000000">
                      <a:alpha val="43137"/>
                    </a:srgbClr>
                  </a:outerShdw>
                </a:effectLst>
              </a:rPr>
              <a:t>CORRIENTES FILOSÓFICAS SOBRE ECONOMÍA</a:t>
            </a:r>
          </a:p>
        </p:txBody>
      </p:sp>
      <p:sp>
        <p:nvSpPr>
          <p:cNvPr id="4" name="Rectángulo 3"/>
          <p:cNvSpPr/>
          <p:nvPr/>
        </p:nvSpPr>
        <p:spPr>
          <a:xfrm>
            <a:off x="327473" y="2209428"/>
            <a:ext cx="259228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effectLst>
                  <a:outerShdw blurRad="38100" dist="38100" dir="2700000" algn="tl">
                    <a:srgbClr val="000000">
                      <a:alpha val="43137"/>
                    </a:srgbClr>
                  </a:outerShdw>
                </a:effectLst>
                <a:latin typeface="Trebuchet MS" panose="020B0603020202020204" pitchFamily="34" charset="0"/>
              </a:rPr>
              <a:t>ECONOMÍA POSITIVA:</a:t>
            </a:r>
          </a:p>
        </p:txBody>
      </p:sp>
      <p:sp>
        <p:nvSpPr>
          <p:cNvPr id="5" name="Rectángulo 4"/>
          <p:cNvSpPr/>
          <p:nvPr/>
        </p:nvSpPr>
        <p:spPr>
          <a:xfrm>
            <a:off x="399481" y="4225652"/>
            <a:ext cx="273630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effectLst>
                  <a:outerShdw blurRad="38100" dist="38100" dir="2700000" algn="tl">
                    <a:srgbClr val="000000">
                      <a:alpha val="43137"/>
                    </a:srgbClr>
                  </a:outerShdw>
                </a:effectLst>
                <a:latin typeface="Trebuchet MS" panose="020B0603020202020204" pitchFamily="34" charset="0"/>
              </a:rPr>
              <a:t>ECONOMÍA NORMATIVA:</a:t>
            </a:r>
          </a:p>
        </p:txBody>
      </p:sp>
      <p:sp>
        <p:nvSpPr>
          <p:cNvPr id="6" name="Onda 5"/>
          <p:cNvSpPr/>
          <p:nvPr/>
        </p:nvSpPr>
        <p:spPr>
          <a:xfrm>
            <a:off x="5091195" y="1443368"/>
            <a:ext cx="4032448" cy="1866129"/>
          </a:xfrm>
          <a:prstGeom prst="wav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i="1" dirty="0"/>
              <a:t>La economía positiva se refiere a postulados económicos que pueden verificarse.</a:t>
            </a:r>
          </a:p>
        </p:txBody>
      </p:sp>
      <p:sp>
        <p:nvSpPr>
          <p:cNvPr id="7" name="Onda 6"/>
          <p:cNvSpPr/>
          <p:nvPr/>
        </p:nvSpPr>
        <p:spPr>
          <a:xfrm>
            <a:off x="5619552" y="3309497"/>
            <a:ext cx="4032448" cy="2016225"/>
          </a:xfrm>
          <a:prstGeom prst="wav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i="1" dirty="0"/>
              <a:t>La economía normativa son afirmaciones que se basan en juicios de valor que no pueden comprobarse.</a:t>
            </a:r>
          </a:p>
        </p:txBody>
      </p:sp>
      <p:cxnSp>
        <p:nvCxnSpPr>
          <p:cNvPr id="9" name="Conector recto de flecha 8"/>
          <p:cNvCxnSpPr>
            <a:stCxn id="4" idx="3"/>
          </p:cNvCxnSpPr>
          <p:nvPr/>
        </p:nvCxnSpPr>
        <p:spPr>
          <a:xfrm flipV="1">
            <a:off x="2919760" y="2376434"/>
            <a:ext cx="2088232" cy="8502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a:stCxn id="5" idx="3"/>
          </p:cNvCxnSpPr>
          <p:nvPr/>
        </p:nvCxnSpPr>
        <p:spPr>
          <a:xfrm flipV="1">
            <a:off x="3135783" y="4317609"/>
            <a:ext cx="2376265" cy="16007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739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508000" y="625252"/>
            <a:ext cx="9144000" cy="556114"/>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LA ECONOMÍA Y SUS ACEPCIONES – 1ra Parte.</a:t>
            </a:r>
          </a:p>
        </p:txBody>
      </p:sp>
      <p:sp>
        <p:nvSpPr>
          <p:cNvPr id="6" name="Marcador de contenido 5"/>
          <p:cNvSpPr>
            <a:spLocks noGrp="1"/>
          </p:cNvSpPr>
          <p:nvPr>
            <p:ph idx="1"/>
          </p:nvPr>
        </p:nvSpPr>
        <p:spPr>
          <a:xfrm>
            <a:off x="508000" y="1333500"/>
            <a:ext cx="9144000" cy="3900263"/>
          </a:xfrm>
        </p:spPr>
        <p:txBody>
          <a:bodyPr>
            <a:normAutofit lnSpcReduction="10000"/>
          </a:bodyPr>
          <a:lstStyle/>
          <a:p>
            <a:pPr algn="just"/>
            <a:r>
              <a:rPr lang="es-CL" sz="2000" b="1" i="1" dirty="0">
                <a:effectLst>
                  <a:outerShdw blurRad="38100" dist="38100" dir="2700000" algn="tl">
                    <a:srgbClr val="000000">
                      <a:alpha val="43137"/>
                    </a:srgbClr>
                  </a:outerShdw>
                </a:effectLst>
                <a:latin typeface="Trebuchet MS" panose="020B0603020202020204" pitchFamily="34" charset="0"/>
              </a:rPr>
              <a:t>“La economía sostenible”</a:t>
            </a:r>
            <a:r>
              <a:rPr lang="es-CL" sz="2000" dirty="0">
                <a:latin typeface="Trebuchet MS" panose="020B0603020202020204" pitchFamily="34" charset="0"/>
              </a:rPr>
              <a:t>, conocida también como “desarrollo sostenible”, es un término nuevo acuñado en los últimos años y que encierra un proyecto de vida social basado en la reutilización de la materia prima para fines diversos.</a:t>
            </a:r>
          </a:p>
          <a:p>
            <a:pPr algn="just"/>
            <a:r>
              <a:rPr lang="es-CL" sz="2000" b="1" i="1" dirty="0">
                <a:effectLst>
                  <a:outerShdw blurRad="38100" dist="38100" dir="2700000" algn="tl">
                    <a:srgbClr val="000000">
                      <a:alpha val="43137"/>
                    </a:srgbClr>
                  </a:outerShdw>
                </a:effectLst>
                <a:latin typeface="Trebuchet MS" panose="020B0603020202020204" pitchFamily="34" charset="0"/>
              </a:rPr>
              <a:t>“La economía empresarial” </a:t>
            </a:r>
            <a:r>
              <a:rPr lang="es-CL" sz="2000" dirty="0">
                <a:latin typeface="Trebuchet MS" panose="020B0603020202020204" pitchFamily="34" charset="0"/>
              </a:rPr>
              <a:t>es la forma en la que una organización, puede manejar sus recursos y servicios, ofreciendo una visión competitiva frente al mercado.</a:t>
            </a:r>
          </a:p>
          <a:p>
            <a:pPr algn="just"/>
            <a:r>
              <a:rPr lang="es-CL" sz="2000" b="1" i="1" dirty="0">
                <a:effectLst>
                  <a:outerShdw blurRad="38100" dist="38100" dir="2700000" algn="tl">
                    <a:srgbClr val="000000">
                      <a:alpha val="43137"/>
                    </a:srgbClr>
                  </a:outerShdw>
                </a:effectLst>
                <a:latin typeface="Trebuchet MS" panose="020B0603020202020204" pitchFamily="34" charset="0"/>
              </a:rPr>
              <a:t>“La economía natural”</a:t>
            </a:r>
            <a:r>
              <a:rPr lang="es-CL" sz="2000" dirty="0">
                <a:latin typeface="Trebuchet MS" panose="020B0603020202020204" pitchFamily="34" charset="0"/>
              </a:rPr>
              <a:t>, el biólogo y filósofo estadounidense Michael </a:t>
            </a:r>
            <a:r>
              <a:rPr lang="es-CL" sz="2000" dirty="0" err="1">
                <a:latin typeface="Trebuchet MS" panose="020B0603020202020204" pitchFamily="34" charset="0"/>
              </a:rPr>
              <a:t>Ghiselin</a:t>
            </a:r>
            <a:r>
              <a:rPr lang="es-CL" sz="2000" dirty="0">
                <a:latin typeface="Trebuchet MS" panose="020B0603020202020204" pitchFamily="34" charset="0"/>
              </a:rPr>
              <a:t> define la economía natural como el estudio de las consecuencias que la escasez causa en los seres vivos.</a:t>
            </a:r>
          </a:p>
          <a:p>
            <a:pPr algn="just"/>
            <a:r>
              <a:rPr lang="es-CL" sz="2000" b="1" i="1" dirty="0">
                <a:effectLst>
                  <a:outerShdw blurRad="38100" dist="38100" dir="2700000" algn="tl">
                    <a:srgbClr val="000000">
                      <a:alpha val="43137"/>
                    </a:srgbClr>
                  </a:outerShdw>
                </a:effectLst>
                <a:latin typeface="Trebuchet MS" panose="020B0603020202020204" pitchFamily="34" charset="0"/>
              </a:rPr>
              <a:t>“La economía política” </a:t>
            </a:r>
            <a:r>
              <a:rPr lang="es-CL" sz="2000" dirty="0">
                <a:latin typeface="Trebuchet MS" panose="020B0603020202020204" pitchFamily="34" charset="0"/>
              </a:rPr>
              <a:t>es el estudio de los comportamientos humanos, examinados dentro de un contexto jurídico característico. </a:t>
            </a:r>
          </a:p>
        </p:txBody>
      </p:sp>
    </p:spTree>
    <p:extLst>
      <p:ext uri="{BB962C8B-B14F-4D97-AF65-F5344CB8AC3E}">
        <p14:creationId xmlns:p14="http://schemas.microsoft.com/office/powerpoint/2010/main" val="3167094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841276"/>
            <a:ext cx="9144000" cy="556114"/>
          </a:xfrm>
        </p:spPr>
        <p:txBody>
          <a:bodyPr>
            <a:noAutofit/>
          </a:bodyPr>
          <a:lstStyle/>
          <a:p>
            <a:r>
              <a:rPr lang="es-CL" sz="2800" b="1" dirty="0">
                <a:effectLst>
                  <a:outerShdw blurRad="38100" dist="38100" dir="2700000" algn="tl">
                    <a:srgbClr val="000000">
                      <a:alpha val="43137"/>
                    </a:srgbClr>
                  </a:outerShdw>
                </a:effectLst>
                <a:latin typeface="Trebuchet MS" panose="020B0603020202020204" pitchFamily="34" charset="0"/>
              </a:rPr>
              <a:t>LA ECONOMÍA Y SUS ACEPCIONES – 2da Parte.</a:t>
            </a:r>
            <a:endParaRPr lang="es-CL" sz="2000" dirty="0"/>
          </a:p>
        </p:txBody>
      </p:sp>
      <p:sp>
        <p:nvSpPr>
          <p:cNvPr id="3" name="Marcador de contenido 2"/>
          <p:cNvSpPr>
            <a:spLocks noGrp="1"/>
          </p:cNvSpPr>
          <p:nvPr>
            <p:ph idx="1"/>
          </p:nvPr>
        </p:nvSpPr>
        <p:spPr>
          <a:xfrm>
            <a:off x="508000" y="1561355"/>
            <a:ext cx="9144000" cy="3543781"/>
          </a:xfrm>
        </p:spPr>
        <p:txBody>
          <a:bodyPr>
            <a:normAutofit/>
          </a:bodyPr>
          <a:lstStyle/>
          <a:p>
            <a:pPr algn="just"/>
            <a:r>
              <a:rPr lang="es-CL" sz="2000" b="1" i="1" dirty="0">
                <a:effectLst>
                  <a:outerShdw blurRad="38100" dist="38100" dir="2700000" algn="tl">
                    <a:srgbClr val="000000">
                      <a:alpha val="43137"/>
                    </a:srgbClr>
                  </a:outerShdw>
                </a:effectLst>
                <a:latin typeface="Trebuchet MS" panose="020B0603020202020204" pitchFamily="34" charset="0"/>
              </a:rPr>
              <a:t>“La economía mixta” </a:t>
            </a:r>
            <a:r>
              <a:rPr lang="es-CL" sz="2000" dirty="0">
                <a:latin typeface="Trebuchet MS" panose="020B0603020202020204" pitchFamily="34" charset="0"/>
              </a:rPr>
              <a:t>es un sistema de intercambio comercial que no es completamente libre, donde el Estado se encarga de pautar ciertas normas que posibilitan una distribución equilibrada de las ganancias entre los diferentes comerciantes de ese sistema económico.</a:t>
            </a:r>
          </a:p>
          <a:p>
            <a:pPr algn="just"/>
            <a:r>
              <a:rPr lang="es-CL" sz="2000" dirty="0">
                <a:latin typeface="Trebuchet MS" panose="020B0603020202020204" pitchFamily="34" charset="0"/>
              </a:rPr>
              <a:t>Por su parte, </a:t>
            </a:r>
            <a:r>
              <a:rPr lang="es-CL" sz="2000" b="1" i="1" dirty="0">
                <a:effectLst>
                  <a:outerShdw blurRad="38100" dist="38100" dir="2700000" algn="tl">
                    <a:srgbClr val="000000">
                      <a:alpha val="43137"/>
                    </a:srgbClr>
                  </a:outerShdw>
                </a:effectLst>
                <a:latin typeface="Trebuchet MS" panose="020B0603020202020204" pitchFamily="34" charset="0"/>
              </a:rPr>
              <a:t>“la economía de mercado”</a:t>
            </a:r>
            <a:r>
              <a:rPr lang="es-CL" sz="2000" dirty="0">
                <a:latin typeface="Trebuchet MS" panose="020B0603020202020204" pitchFamily="34" charset="0"/>
              </a:rPr>
              <a:t> es un sistema social donde los factores que influyen son la división del empleo, de los bienes y servicios y la interacción entre los entes que componen una sociedad. Es un sistema libre de precios fijados por la demanda y la oferta. Sistema económico absolutamente libre, donde los que intervienen en el ejercicio de compra-venta pautan las condiciones. No existe hoy en día ningún país donde la libertad comercial sea absoluta.</a:t>
            </a:r>
          </a:p>
        </p:txBody>
      </p:sp>
    </p:spTree>
    <p:extLst>
      <p:ext uri="{BB962C8B-B14F-4D97-AF65-F5344CB8AC3E}">
        <p14:creationId xmlns:p14="http://schemas.microsoft.com/office/powerpoint/2010/main" val="2154312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481236"/>
            <a:ext cx="9144000" cy="648072"/>
          </a:xfrm>
        </p:spPr>
        <p:txBody>
          <a:bodyPr>
            <a:normAutofit/>
          </a:bodyPr>
          <a:lstStyle/>
          <a:p>
            <a:r>
              <a:rPr lang="es-CL" sz="2800" b="1" dirty="0">
                <a:effectLst>
                  <a:outerShdw blurRad="38100" dist="38100" dir="2700000" algn="tl">
                    <a:srgbClr val="000000">
                      <a:alpha val="43137"/>
                    </a:srgbClr>
                  </a:outerShdw>
                </a:effectLst>
                <a:latin typeface="Trebuchet MS" panose="020B0603020202020204" pitchFamily="34" charset="0"/>
              </a:rPr>
              <a:t>EL MERCADO</a:t>
            </a:r>
          </a:p>
        </p:txBody>
      </p:sp>
      <p:sp>
        <p:nvSpPr>
          <p:cNvPr id="3" name="Marcador de contenido 2"/>
          <p:cNvSpPr>
            <a:spLocks noGrp="1"/>
          </p:cNvSpPr>
          <p:nvPr>
            <p:ph idx="1"/>
          </p:nvPr>
        </p:nvSpPr>
        <p:spPr>
          <a:xfrm>
            <a:off x="0" y="1129308"/>
            <a:ext cx="5368032" cy="4176465"/>
          </a:xfrm>
        </p:spPr>
        <p:txBody>
          <a:bodyPr>
            <a:noAutofit/>
          </a:bodyPr>
          <a:lstStyle/>
          <a:p>
            <a:pPr algn="just"/>
            <a:r>
              <a:rPr lang="es-CL" sz="2000" dirty="0">
                <a:latin typeface="Trebuchet MS" panose="020B0603020202020204" pitchFamily="34" charset="0"/>
              </a:rPr>
              <a:t>El mercado es el escenario dónde tiene lugar el intercambio de productos y servicios.</a:t>
            </a:r>
          </a:p>
          <a:p>
            <a:pPr algn="just"/>
            <a:r>
              <a:rPr lang="es-CL" sz="2000" dirty="0">
                <a:latin typeface="Trebuchet MS" panose="020B0603020202020204" pitchFamily="34" charset="0"/>
              </a:rPr>
              <a:t>El mercado en si, tiene sus orígenes en la antigüedad, incluso antes de la aparición del dinero, donde las transacciones se realizaban por medio del trueque. </a:t>
            </a:r>
          </a:p>
          <a:p>
            <a:pPr algn="just"/>
            <a:r>
              <a:rPr lang="es-CL" sz="2000" dirty="0">
                <a:latin typeface="Trebuchet MS" panose="020B0603020202020204" pitchFamily="34" charset="0"/>
              </a:rPr>
              <a:t>Con la aparición del dinero el mercado evoluciona y se transforma hasta lo que conocemos hoy en día.</a:t>
            </a:r>
          </a:p>
          <a:p>
            <a:pPr algn="just"/>
            <a:r>
              <a:rPr lang="es-CL" sz="2000" dirty="0">
                <a:latin typeface="Trebuchet MS" panose="020B0603020202020204" pitchFamily="34" charset="0"/>
              </a:rPr>
              <a:t>En el contexto del mercado convencional, los precios de los bienes y servicios se fijan por la oferta y la demanda.</a:t>
            </a:r>
          </a:p>
        </p:txBody>
      </p:sp>
      <p:pic>
        <p:nvPicPr>
          <p:cNvPr id="4098"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6735" t="40042" r="21251" b="11396"/>
          <a:stretch/>
        </p:blipFill>
        <p:spPr bwMode="auto">
          <a:xfrm>
            <a:off x="5512048" y="1129308"/>
            <a:ext cx="446449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62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down)">
                                      <p:cBhvr>
                                        <p:cTn id="14" dur="580">
                                          <p:stCondLst>
                                            <p:cond delay="0"/>
                                          </p:stCondLst>
                                        </p:cTn>
                                        <p:tgtEl>
                                          <p:spTgt spid="4098"/>
                                        </p:tgtEl>
                                      </p:cBhvr>
                                    </p:animEffect>
                                    <p:anim calcmode="lin" valueType="num">
                                      <p:cBhvr>
                                        <p:cTn id="15"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0" dur="26">
                                          <p:stCondLst>
                                            <p:cond delay="650"/>
                                          </p:stCondLst>
                                        </p:cTn>
                                        <p:tgtEl>
                                          <p:spTgt spid="4098"/>
                                        </p:tgtEl>
                                      </p:cBhvr>
                                      <p:to x="100000" y="60000"/>
                                    </p:animScale>
                                    <p:animScale>
                                      <p:cBhvr>
                                        <p:cTn id="21" dur="166" decel="50000">
                                          <p:stCondLst>
                                            <p:cond delay="676"/>
                                          </p:stCondLst>
                                        </p:cTn>
                                        <p:tgtEl>
                                          <p:spTgt spid="4098"/>
                                        </p:tgtEl>
                                      </p:cBhvr>
                                      <p:to x="100000" y="100000"/>
                                    </p:animScale>
                                    <p:animScale>
                                      <p:cBhvr>
                                        <p:cTn id="22" dur="26">
                                          <p:stCondLst>
                                            <p:cond delay="1312"/>
                                          </p:stCondLst>
                                        </p:cTn>
                                        <p:tgtEl>
                                          <p:spTgt spid="4098"/>
                                        </p:tgtEl>
                                      </p:cBhvr>
                                      <p:to x="100000" y="80000"/>
                                    </p:animScale>
                                    <p:animScale>
                                      <p:cBhvr>
                                        <p:cTn id="23" dur="166" decel="50000">
                                          <p:stCondLst>
                                            <p:cond delay="1338"/>
                                          </p:stCondLst>
                                        </p:cTn>
                                        <p:tgtEl>
                                          <p:spTgt spid="4098"/>
                                        </p:tgtEl>
                                      </p:cBhvr>
                                      <p:to x="100000" y="100000"/>
                                    </p:animScale>
                                    <p:animScale>
                                      <p:cBhvr>
                                        <p:cTn id="24" dur="26">
                                          <p:stCondLst>
                                            <p:cond delay="1642"/>
                                          </p:stCondLst>
                                        </p:cTn>
                                        <p:tgtEl>
                                          <p:spTgt spid="4098"/>
                                        </p:tgtEl>
                                      </p:cBhvr>
                                      <p:to x="100000" y="90000"/>
                                    </p:animScale>
                                    <p:animScale>
                                      <p:cBhvr>
                                        <p:cTn id="25" dur="166" decel="50000">
                                          <p:stCondLst>
                                            <p:cond delay="1668"/>
                                          </p:stCondLst>
                                        </p:cTn>
                                        <p:tgtEl>
                                          <p:spTgt spid="4098"/>
                                        </p:tgtEl>
                                      </p:cBhvr>
                                      <p:to x="100000" y="100000"/>
                                    </p:animScale>
                                    <p:animScale>
                                      <p:cBhvr>
                                        <p:cTn id="26" dur="26">
                                          <p:stCondLst>
                                            <p:cond delay="1808"/>
                                          </p:stCondLst>
                                        </p:cTn>
                                        <p:tgtEl>
                                          <p:spTgt spid="4098"/>
                                        </p:tgtEl>
                                      </p:cBhvr>
                                      <p:to x="100000" y="95000"/>
                                    </p:animScale>
                                    <p:animScale>
                                      <p:cBhvr>
                                        <p:cTn id="27" dur="166" decel="50000">
                                          <p:stCondLst>
                                            <p:cond delay="1834"/>
                                          </p:stCondLst>
                                        </p:cTn>
                                        <p:tgtEl>
                                          <p:spTgt spid="409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additive="base">
                                        <p:cTn id="3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additive="base">
                                        <p:cTn id="5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0" y="754264"/>
            <a:ext cx="9144000" cy="427101"/>
          </a:xfrm>
        </p:spPr>
        <p:txBody>
          <a:bodyPr>
            <a:noAutofit/>
          </a:bodyPr>
          <a:lstStyle/>
          <a:p>
            <a:r>
              <a:rPr lang="es-CL" sz="2800" b="1" dirty="0">
                <a:effectLst>
                  <a:outerShdw blurRad="38100" dist="38100" dir="2700000" algn="tl">
                    <a:srgbClr val="000000">
                      <a:alpha val="43137"/>
                    </a:srgbClr>
                  </a:outerShdw>
                </a:effectLst>
                <a:latin typeface="Trebuchet MS" panose="020B0603020202020204" pitchFamily="34" charset="0"/>
              </a:rPr>
              <a:t>Mercados mayoristas: Alto volumen de ventas</a:t>
            </a:r>
          </a:p>
        </p:txBody>
      </p:sp>
      <p:sp>
        <p:nvSpPr>
          <p:cNvPr id="3" name="Marcador de contenido 2"/>
          <p:cNvSpPr>
            <a:spLocks noGrp="1"/>
          </p:cNvSpPr>
          <p:nvPr>
            <p:ph idx="1"/>
          </p:nvPr>
        </p:nvSpPr>
        <p:spPr>
          <a:xfrm>
            <a:off x="5475560" y="1276736"/>
            <a:ext cx="4211960" cy="3972271"/>
          </a:xfrm>
        </p:spPr>
        <p:txBody>
          <a:bodyPr>
            <a:normAutofit/>
          </a:bodyPr>
          <a:lstStyle/>
          <a:p>
            <a:pPr marL="0" indent="0" algn="just">
              <a:buNone/>
            </a:pPr>
            <a:r>
              <a:rPr lang="es-CL" sz="2000" dirty="0">
                <a:latin typeface="Trebuchet MS" panose="020B0603020202020204" pitchFamily="34" charset="0"/>
              </a:rPr>
              <a:t>El mercado mayorista es un componente de la cadena de distribución, en que la empresa o el empresario no se pone en contacto directo con los consumidores o usuarios finales de sus productos, sino que entrega esta tarea a un especialista. El mayorista es un intermediario entre el fabricante (o productor) y el usuario intermedio (minorista), intermediario.</a:t>
            </a:r>
          </a:p>
        </p:txBody>
      </p:sp>
      <p:pic>
        <p:nvPicPr>
          <p:cNvPr id="5122" name="Picture 2" descr="https://upload.wikimedia.org/wikipedia/commons/e/e1/Munich_Sendling_Gro%C3%9Fmarkthalle-interi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56" y="1276736"/>
            <a:ext cx="5080355"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83456" y="4501119"/>
            <a:ext cx="5080355" cy="523220"/>
          </a:xfrm>
          <a:prstGeom prst="rect">
            <a:avLst/>
          </a:prstGeom>
          <a:solidFill>
            <a:schemeClr val="tx1"/>
          </a:solidFill>
          <a:ln>
            <a:solidFill>
              <a:schemeClr val="tx1"/>
            </a:solidFill>
          </a:ln>
        </p:spPr>
        <p:txBody>
          <a:bodyPr wrap="square">
            <a:spAutoFit/>
          </a:bodyPr>
          <a:lstStyle/>
          <a:p>
            <a:pPr algn="just"/>
            <a:r>
              <a:rPr lang="es-CL" sz="1400" dirty="0">
                <a:solidFill>
                  <a:schemeClr val="bg1"/>
                </a:solidFill>
                <a:latin typeface="Trebuchet MS" panose="020B0603020202020204" pitchFamily="34" charset="0"/>
              </a:rPr>
              <a:t>Interior del Mercado Mayorista de alimentación en Múnich (Alemania), el tercer centro mayorista de Europa.</a:t>
            </a:r>
          </a:p>
        </p:txBody>
      </p:sp>
    </p:spTree>
    <p:extLst>
      <p:ext uri="{BB962C8B-B14F-4D97-AF65-F5344CB8AC3E}">
        <p14:creationId xmlns:p14="http://schemas.microsoft.com/office/powerpoint/2010/main" val="772757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barn(inVertical)">
                                      <p:cBhvr>
                                        <p:cTn id="24" dur="500"/>
                                        <p:tgtEl>
                                          <p:spTgt spid="512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496" y="841276"/>
            <a:ext cx="9144000" cy="484106"/>
          </a:xfrm>
        </p:spPr>
        <p:txBody>
          <a:bodyPr>
            <a:noAutofit/>
          </a:bodyPr>
          <a:lstStyle/>
          <a:p>
            <a:r>
              <a:rPr lang="es-CL" sz="2800" b="1" dirty="0">
                <a:effectLst>
                  <a:outerShdw blurRad="38100" dist="38100" dir="2700000" algn="tl">
                    <a:srgbClr val="000000">
                      <a:alpha val="43137"/>
                    </a:srgbClr>
                  </a:outerShdw>
                </a:effectLst>
              </a:rPr>
              <a:t>Mercados minoristas: Bajo volumen de ventas.</a:t>
            </a:r>
          </a:p>
        </p:txBody>
      </p:sp>
      <p:sp>
        <p:nvSpPr>
          <p:cNvPr id="3" name="Marcador de contenido 2"/>
          <p:cNvSpPr>
            <a:spLocks noGrp="1"/>
          </p:cNvSpPr>
          <p:nvPr>
            <p:ph idx="1"/>
          </p:nvPr>
        </p:nvSpPr>
        <p:spPr>
          <a:xfrm>
            <a:off x="687512" y="1993404"/>
            <a:ext cx="3995936" cy="3039725"/>
          </a:xfrm>
        </p:spPr>
        <p:txBody>
          <a:bodyPr>
            <a:normAutofit/>
          </a:bodyPr>
          <a:lstStyle/>
          <a:p>
            <a:pPr marL="0" indent="0" algn="just">
              <a:buNone/>
            </a:pPr>
            <a:r>
              <a:rPr lang="es-CL" sz="2000" dirty="0">
                <a:latin typeface="Trebuchet MS" panose="020B0603020202020204" pitchFamily="34" charset="0"/>
              </a:rPr>
              <a:t>El distribuidor minorista, venta en menudeo, detallista o simplemente minorista es la empresa comercial o persona en régimen de autónomo que vende productos al consumidor final. Es el último eslabón del canal de distribución, el que está en contacto con el mercado.</a:t>
            </a:r>
          </a:p>
        </p:txBody>
      </p:sp>
      <p:pic>
        <p:nvPicPr>
          <p:cNvPr id="6146" name="Picture 2" descr="Resultado de imagen para mercado cardonal valparai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976" y="1705372"/>
            <a:ext cx="4968552"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863976" y="4585692"/>
            <a:ext cx="4968551" cy="738664"/>
          </a:xfrm>
          <a:prstGeom prst="rect">
            <a:avLst/>
          </a:prstGeom>
          <a:solidFill>
            <a:schemeClr val="tx1"/>
          </a:solidFill>
          <a:ln>
            <a:solidFill>
              <a:schemeClr val="tx1"/>
            </a:solidFill>
          </a:ln>
        </p:spPr>
        <p:txBody>
          <a:bodyPr wrap="square">
            <a:spAutoFit/>
          </a:bodyPr>
          <a:lstStyle/>
          <a:p>
            <a:pPr algn="just"/>
            <a:r>
              <a:rPr lang="es-CL" sz="1400" dirty="0">
                <a:solidFill>
                  <a:schemeClr val="bg1"/>
                </a:solidFill>
                <a:latin typeface="Trebuchet MS" panose="020B0603020202020204" pitchFamily="34" charset="0"/>
              </a:rPr>
              <a:t>El Mercado Cardonal es un mercado de abastos ubicado en el sector de El Almendral, en el plan de la ciudad de Valparaíso, Chile.</a:t>
            </a:r>
          </a:p>
        </p:txBody>
      </p:sp>
    </p:spTree>
    <p:extLst>
      <p:ext uri="{BB962C8B-B14F-4D97-AF65-F5344CB8AC3E}">
        <p14:creationId xmlns:p14="http://schemas.microsoft.com/office/powerpoint/2010/main" val="143613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barn(inVertical)">
                                      <p:cBhvr>
                                        <p:cTn id="26" dur="500"/>
                                        <p:tgtEl>
                                          <p:spTgt spid="614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1901</Words>
  <Application>Microsoft Office PowerPoint</Application>
  <PresentationFormat>Personalizado</PresentationFormat>
  <Paragraphs>104</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Century</vt:lpstr>
      <vt:lpstr>Helvetica Neue</vt:lpstr>
      <vt:lpstr>Trebuchet MS</vt:lpstr>
      <vt:lpstr>Tema de Office</vt:lpstr>
      <vt:lpstr>¡Economía, mercado y más!</vt:lpstr>
      <vt:lpstr>LA ECONOMÍA Y LAS CIENCIAS SOCIALES</vt:lpstr>
      <vt:lpstr>¿QUÉ NOS DICE EL ECONOMISTA BRITÁNICO LIONEL ROBBINS SOBRE ECONOMÍA?</vt:lpstr>
      <vt:lpstr>CORRIENTES FILOSÓFICAS SOBRE ECONOMÍA</vt:lpstr>
      <vt:lpstr>LA ECONOMÍA Y SUS ACEPCIONES – 1ra Parte.</vt:lpstr>
      <vt:lpstr>LA ECONOMÍA Y SUS ACEPCIONES – 2da Parte.</vt:lpstr>
      <vt:lpstr>EL MERCADO</vt:lpstr>
      <vt:lpstr>Mercados mayoristas: Alto volumen de ventas</vt:lpstr>
      <vt:lpstr>Mercados minoristas: Bajo volumen de ventas.</vt:lpstr>
      <vt:lpstr>EL MERCADO Y SUS PARTICIPANTES EN LA OFERTA</vt:lpstr>
      <vt:lpstr>EL MERCADO Y EL CONTROL</vt:lpstr>
      <vt:lpstr>TRANSACCIONES DE BIENES O SERVICIOS</vt:lpstr>
      <vt:lpstr>LA OFERTA</vt:lpstr>
      <vt:lpstr>¿Cómo se desplaza la curva de la oferta?</vt:lpstr>
      <vt:lpstr>LA DEMANDA</vt:lpstr>
      <vt:lpstr>¿Cómo se desplaza la curva de la demanda?</vt:lpstr>
      <vt:lpstr>Un equilibrio entre oferta y demanda</vt:lpstr>
      <vt:lpstr>Cuándo hay exceso de demanda</vt:lpstr>
      <vt:lpstr>Cuándo existe un exceso de oferta</vt:lpstr>
      <vt:lpstr>LA COLUSIÓN Y EL ENGAÑO AL MERCADO</vt:lpstr>
      <vt:lpstr>Presentación de PowerPoint</vt:lpstr>
      <vt:lpstr>LA COLUSIÓN DE LAS FARMACIAS </vt:lpstr>
      <vt:lpstr>LA COLUSIÓN DEL CONFORT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 Aula</dc:creator>
  <cp:lastModifiedBy>Alejandro Godoy Arancibia</cp:lastModifiedBy>
  <cp:revision>60</cp:revision>
  <dcterms:created xsi:type="dcterms:W3CDTF">2017-05-22T18:00:54Z</dcterms:created>
  <dcterms:modified xsi:type="dcterms:W3CDTF">2020-03-27T02:42:36Z</dcterms:modified>
</cp:coreProperties>
</file>